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3" r:id="rId4"/>
    <p:sldId id="262" r:id="rId5"/>
    <p:sldId id="257" r:id="rId6"/>
    <p:sldId id="274" r:id="rId7"/>
    <p:sldId id="261" r:id="rId8"/>
    <p:sldId id="259" r:id="rId9"/>
    <p:sldId id="258" r:id="rId10"/>
    <p:sldId id="264" r:id="rId11"/>
    <p:sldId id="272" r:id="rId12"/>
    <p:sldId id="270" r:id="rId13"/>
    <p:sldId id="266" r:id="rId14"/>
    <p:sldId id="269" r:id="rId15"/>
    <p:sldId id="267" r:id="rId16"/>
    <p:sldId id="263"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94671" autoAdjust="0"/>
  </p:normalViewPr>
  <p:slideViewPr>
    <p:cSldViewPr>
      <p:cViewPr>
        <p:scale>
          <a:sx n="76" d="100"/>
          <a:sy n="76" d="100"/>
        </p:scale>
        <p:origin x="270"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O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30" name="Tijdelijke aanduiding voor datum 29"/>
          <p:cNvSpPr>
            <a:spLocks noGrp="1"/>
          </p:cNvSpPr>
          <p:nvPr>
            <p:ph type="dt" sz="half" idx="10"/>
          </p:nvPr>
        </p:nvSpPr>
        <p:spPr/>
        <p:txBody>
          <a:bodyPr/>
          <a:lstStyle/>
          <a:p>
            <a:fld id="{1EDD2A97-8904-4E5C-AE97-7F71F80188AB}" type="datetimeFigureOut">
              <a:rPr lang="nl-NL" smtClean="0"/>
              <a:pPr/>
              <a:t>5-3-2013</a:t>
            </a:fld>
            <a:endParaRPr lang="nl-NL"/>
          </a:p>
        </p:txBody>
      </p:sp>
      <p:sp>
        <p:nvSpPr>
          <p:cNvPr id="19" name="Tijdelijke aanduiding voor voettekst 18"/>
          <p:cNvSpPr>
            <a:spLocks noGrp="1"/>
          </p:cNvSpPr>
          <p:nvPr>
            <p:ph type="ftr" sz="quarter" idx="11"/>
          </p:nvPr>
        </p:nvSpPr>
        <p:spPr/>
        <p:txBody>
          <a:bodyPr/>
          <a:lstStyle/>
          <a:p>
            <a:endParaRPr lang="nl-NL"/>
          </a:p>
        </p:txBody>
      </p:sp>
      <p:sp>
        <p:nvSpPr>
          <p:cNvPr id="27" name="Tijdelijke aanduiding voor dianummer 26"/>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EDD2A97-8904-4E5C-AE97-7F71F80188AB}" type="datetimeFigureOut">
              <a:rPr lang="nl-NL" smtClean="0"/>
              <a:pPr/>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914401"/>
            <a:ext cx="2057400" cy="5211763"/>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914401"/>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EDD2A97-8904-4E5C-AE97-7F71F80188AB}" type="datetimeFigureOut">
              <a:rPr lang="nl-NL" smtClean="0"/>
              <a:pPr/>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EDD2A97-8904-4E5C-AE97-7F71F80188AB}" type="datetimeFigureOut">
              <a:rPr lang="nl-NL" smtClean="0"/>
              <a:pPr/>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1EDD2A97-8904-4E5C-AE97-7F71F80188AB}" type="datetimeFigureOut">
              <a:rPr lang="nl-NL" smtClean="0"/>
              <a:pPr/>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1EDD2A97-8904-4E5C-AE97-7F71F80188AB}" type="datetimeFigureOut">
              <a:rPr lang="nl-NL" smtClean="0"/>
              <a:pPr/>
              <a:t>5-3-2013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p>
            <a:fld id="{1EDD2A97-8904-4E5C-AE97-7F71F80188AB}" type="datetimeFigureOut">
              <a:rPr lang="nl-NL" smtClean="0"/>
              <a:pPr/>
              <a:t>5-3-2013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1EDD2A97-8904-4E5C-AE97-7F71F80188AB}" type="datetimeFigureOut">
              <a:rPr lang="nl-NL" smtClean="0"/>
              <a:pPr/>
              <a:t>5-3-2013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EDD2A97-8904-4E5C-AE97-7F71F80188AB}" type="datetimeFigureOut">
              <a:rPr lang="nl-NL" smtClean="0"/>
              <a:pPr/>
              <a:t>5-3-2013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1EDD2A97-8904-4E5C-AE97-7F71F80188AB}" type="datetimeFigureOut">
              <a:rPr lang="nl-NL" smtClean="0"/>
              <a:pPr/>
              <a:t>5-3-2013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hoek met één afgeknipte en afgeronde hoek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hoekige driehoe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1EDD2A97-8904-4E5C-AE97-7F71F80188AB}" type="datetimeFigureOut">
              <a:rPr lang="nl-NL" smtClean="0"/>
              <a:pPr/>
              <a:t>5-3-2013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077200" y="6356350"/>
            <a:ext cx="609600" cy="365125"/>
          </a:xfrm>
        </p:spPr>
        <p:txBody>
          <a:bodyPr/>
          <a:lstStyle/>
          <a:p>
            <a:fld id="{7DCD8F9B-9F6B-49B5-9D97-E92A10B8D543}" type="slidenum">
              <a:rPr lang="nl-NL" smtClean="0"/>
              <a:pPr/>
              <a:t>‹nr.›</a:t>
            </a:fld>
            <a:endParaRPr lang="nl-NL"/>
          </a:p>
        </p:txBody>
      </p:sp>
      <p:sp>
        <p:nvSpPr>
          <p:cNvPr id="3" name="Tijdelijke aanduiding voor afbeelding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10" name="Vrije v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rije v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rije v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rije v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jdelijke aanduiding voor titel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DD2A97-8904-4E5C-AE97-7F71F80188AB}" type="datetimeFigureOut">
              <a:rPr lang="nl-NL" smtClean="0"/>
              <a:pPr/>
              <a:t>5-3-2013</a:t>
            </a:fld>
            <a:endParaRPr lang="nl-NL"/>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CD8F9B-9F6B-49B5-9D97-E92A10B8D543}" type="slidenum">
              <a:rPr lang="nl-NL" smtClean="0"/>
              <a:pPr/>
              <a:t>‹nr.›</a:t>
            </a:fld>
            <a:endParaRPr lang="nl-NL"/>
          </a:p>
        </p:txBody>
      </p:sp>
      <p:grpSp>
        <p:nvGrpSpPr>
          <p:cNvPr id="2" name="Groep 1"/>
          <p:cNvGrpSpPr/>
          <p:nvPr/>
        </p:nvGrpSpPr>
        <p:grpSpPr>
          <a:xfrm>
            <a:off x="-19017" y="202408"/>
            <a:ext cx="9180548" cy="649224"/>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schooltv.nl/beeldbank/clip/20021104_seksuelevoorlichting02" TargetMode="External"/><Relationship Id="rId13"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6.jpeg"/><Relationship Id="rId12" Type="http://schemas.openxmlformats.org/officeDocument/2006/relationships/hyperlink" Target="http://www.schooltv.nl/beeldbank/clip/20050209_animsperma01" TargetMode="External"/><Relationship Id="rId2" Type="http://schemas.openxmlformats.org/officeDocument/2006/relationships/hyperlink" Target="http://www.schooltv.nl/beeldbank/clip/20021104_seksuelevoorlichting07" TargetMode="External"/><Relationship Id="rId1" Type="http://schemas.openxmlformats.org/officeDocument/2006/relationships/slideLayout" Target="../slideLayouts/slideLayout6.xml"/><Relationship Id="rId6" Type="http://schemas.openxmlformats.org/officeDocument/2006/relationships/hyperlink" Target="http://www.schooltv.nl/beeldbank/clip/20021104_seksuelevoorlichting04" TargetMode="External"/><Relationship Id="rId11" Type="http://schemas.openxmlformats.org/officeDocument/2006/relationships/image" Target="../media/image8.jpeg"/><Relationship Id="rId5" Type="http://schemas.openxmlformats.org/officeDocument/2006/relationships/image" Target="../media/image5.png"/><Relationship Id="rId10" Type="http://schemas.openxmlformats.org/officeDocument/2006/relationships/hyperlink" Target="http://www.schooltv.nl/beeldbank/clip/20050209_maandverb01" TargetMode="External"/><Relationship Id="rId4" Type="http://schemas.openxmlformats.org/officeDocument/2006/relationships/hyperlink" Target="http://www.schooltv.nl/beeldbank/clip/20111117_puberteit01" TargetMode="External"/><Relationship Id="rId9"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Adolescentie periode</a:t>
            </a:r>
            <a:endParaRPr lang="nl-NL" dirty="0"/>
          </a:p>
        </p:txBody>
      </p:sp>
      <p:sp>
        <p:nvSpPr>
          <p:cNvPr id="3" name="Ondertitel 2"/>
          <p:cNvSpPr>
            <a:spLocks noGrp="1"/>
          </p:cNvSpPr>
          <p:nvPr>
            <p:ph type="subTitle" idx="1"/>
          </p:nvPr>
        </p:nvSpPr>
        <p:spPr>
          <a:xfrm>
            <a:off x="3779912" y="3228536"/>
            <a:ext cx="4608184" cy="1752600"/>
          </a:xfrm>
        </p:spPr>
        <p:txBody>
          <a:bodyPr/>
          <a:lstStyle/>
          <a:p>
            <a:r>
              <a:rPr lang="nl-NL" dirty="0" smtClean="0"/>
              <a:t>Periode tussen kindertijd en volwassenheid. </a:t>
            </a:r>
            <a:endParaRPr lang="nl-NL" dirty="0"/>
          </a:p>
        </p:txBody>
      </p:sp>
      <p:pic>
        <p:nvPicPr>
          <p:cNvPr id="1026" name="Picture 2" descr="http://cms.dordrecht.nl/Dordrecht/gx/ZanoufnIaN.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429000"/>
            <a:ext cx="2857500" cy="2838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864096"/>
          </a:xfrm>
        </p:spPr>
        <p:txBody>
          <a:bodyPr>
            <a:normAutofit/>
          </a:bodyPr>
          <a:lstStyle/>
          <a:p>
            <a:r>
              <a:rPr lang="nl-NL" dirty="0" smtClean="0"/>
              <a:t>Seksuele gedragingen</a:t>
            </a:r>
            <a:endParaRPr lang="nl-NL" dirty="0"/>
          </a:p>
        </p:txBody>
      </p:sp>
      <p:sp>
        <p:nvSpPr>
          <p:cNvPr id="3" name="Tijdelijke aanduiding voor inhoud 2"/>
          <p:cNvSpPr>
            <a:spLocks noGrp="1"/>
          </p:cNvSpPr>
          <p:nvPr>
            <p:ph idx="1"/>
          </p:nvPr>
        </p:nvSpPr>
        <p:spPr>
          <a:xfrm>
            <a:off x="457200" y="980728"/>
            <a:ext cx="8229600" cy="5616624"/>
          </a:xfrm>
        </p:spPr>
        <p:txBody>
          <a:bodyPr>
            <a:normAutofit/>
          </a:bodyPr>
          <a:lstStyle/>
          <a:p>
            <a:r>
              <a:rPr lang="nl-NL" dirty="0" smtClean="0"/>
              <a:t>Wat seks is, is moeilijk uit te leggen, maar het heeft met een bijzonder gevoel te maken. Het is een goed, prettig en lekker gevoel.</a:t>
            </a:r>
          </a:p>
          <a:p>
            <a:endParaRPr lang="nl-NL" dirty="0" smtClean="0"/>
          </a:p>
          <a:p>
            <a:r>
              <a:rPr lang="nl-NL" dirty="0" smtClean="0"/>
              <a:t>Voor grote mensen is seks veel meer. Het betekend dat ze zoenen en vrijen met elkaar.</a:t>
            </a:r>
          </a:p>
          <a:p>
            <a:endParaRPr lang="nl-NL" dirty="0" smtClean="0"/>
          </a:p>
          <a:p>
            <a:r>
              <a:rPr lang="nl-NL" dirty="0" smtClean="0"/>
              <a:t>Masturbatie komt bij jongens algemeen voor en bij meisjes mogelijk iets minder. </a:t>
            </a:r>
          </a:p>
          <a:p>
            <a:endParaRPr lang="nl-NL" dirty="0"/>
          </a:p>
          <a:p>
            <a:r>
              <a:rPr lang="nl-NL" dirty="0" smtClean="0"/>
              <a:t>Puberteit duurt bij meisjes ongeveer 4 jaar en </a:t>
            </a:r>
          </a:p>
          <a:p>
            <a:pPr marL="0" indent="0">
              <a:buNone/>
            </a:pPr>
            <a:r>
              <a:rPr lang="nl-NL" dirty="0" smtClean="0"/>
              <a:t>    bij jongens ongeveer 6 jaar.</a:t>
            </a:r>
          </a:p>
          <a:p>
            <a:endParaRPr lang="nl-NL" dirty="0" smtClean="0"/>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uberteit jonge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511" y="3459235"/>
            <a:ext cx="1457325" cy="11049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783038"/>
            <a:ext cx="9144000" cy="1566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327" tIns="45720" rIns="33327" bIns="179331" numCol="1" anchor="ctr" anchorCtr="0" compatLnSpc="1">
            <a:prstTxWarp prst="textNoShape">
              <a:avLst/>
            </a:prstTxWarp>
            <a:spAutoFit/>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chemeClr val="tx1"/>
                </a:solidFill>
                <a:effectLst/>
                <a:latin typeface="Arial" charset="0"/>
                <a:cs typeface="Arial" charset="0"/>
                <a:hlinkClick r:id="rId4"/>
              </a:rPr>
              <a:t>  </a:t>
            </a:r>
            <a:r>
              <a:rPr kumimoji="0" lang="nl-NL" sz="6900" b="0" i="0" u="none" strike="noStrike" cap="none" normalizeH="0" baseline="0" dirty="0" smtClean="0">
                <a:ln>
                  <a:noFill/>
                </a:ln>
                <a:solidFill>
                  <a:schemeClr val="tx1"/>
                </a:solidFill>
                <a:effectLst/>
                <a:latin typeface="Arial" charset="0"/>
                <a:cs typeface="Arial" charset="0"/>
              </a:rPr>
              <a:t> </a:t>
            </a:r>
            <a:r>
              <a:rPr kumimoji="0" lang="nl-NL" sz="18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charset="0"/>
              <a:cs typeface="Arial" charset="0"/>
            </a:endParaRPr>
          </a:p>
        </p:txBody>
      </p:sp>
      <p:pic>
        <p:nvPicPr>
          <p:cNvPr id="1028" name="Picture 4" descr="pubertei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600" y="224488"/>
            <a:ext cx="1457325" cy="1104900"/>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p:cNvSpPr txBox="1"/>
          <p:nvPr/>
        </p:nvSpPr>
        <p:spPr>
          <a:xfrm>
            <a:off x="1048577" y="1342905"/>
            <a:ext cx="1303370" cy="369332"/>
          </a:xfrm>
          <a:prstGeom prst="rect">
            <a:avLst/>
          </a:prstGeom>
          <a:noFill/>
        </p:spPr>
        <p:txBody>
          <a:bodyPr wrap="none" rtlCol="0">
            <a:spAutoFit/>
          </a:bodyPr>
          <a:lstStyle/>
          <a:p>
            <a:r>
              <a:rPr lang="nl-NL" dirty="0" smtClean="0"/>
              <a:t>1. Puberteit</a:t>
            </a:r>
            <a:endParaRPr lang="nl-NL" dirty="0"/>
          </a:p>
        </p:txBody>
      </p:sp>
      <p:sp>
        <p:nvSpPr>
          <p:cNvPr id="6" name="Titel 5"/>
          <p:cNvSpPr>
            <a:spLocks noGrp="1"/>
          </p:cNvSpPr>
          <p:nvPr>
            <p:ph type="title"/>
          </p:nvPr>
        </p:nvSpPr>
        <p:spPr>
          <a:xfrm>
            <a:off x="5630234" y="469129"/>
            <a:ext cx="2415561" cy="866360"/>
          </a:xfrm>
        </p:spPr>
        <p:txBody>
          <a:bodyPr>
            <a:normAutofit/>
          </a:bodyPr>
          <a:lstStyle/>
          <a:p>
            <a:pPr algn="r"/>
            <a:r>
              <a:rPr lang="nl-NL" dirty="0" smtClean="0"/>
              <a:t>Filmpjes</a:t>
            </a:r>
            <a:endParaRPr lang="nl-NL" dirty="0"/>
          </a:p>
        </p:txBody>
      </p:sp>
      <p:pic>
        <p:nvPicPr>
          <p:cNvPr id="7" name="Picture 2" descr="Puberteit meisj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1600" y="1826728"/>
            <a:ext cx="1457325" cy="1104901"/>
          </a:xfrm>
          <a:prstGeom prst="rect">
            <a:avLst/>
          </a:prstGeom>
          <a:noFill/>
          <a:extLst>
            <a:ext uri="{909E8E84-426E-40DD-AFC4-6F175D3DCCD1}">
              <a14:hiddenFill xmlns:a14="http://schemas.microsoft.com/office/drawing/2010/main">
                <a:solidFill>
                  <a:srgbClr val="FFFFFF"/>
                </a:solidFill>
              </a14:hiddenFill>
            </a:ext>
          </a:extLst>
        </p:spPr>
      </p:pic>
      <p:sp>
        <p:nvSpPr>
          <p:cNvPr id="8" name="Tekstvak 7"/>
          <p:cNvSpPr txBox="1"/>
          <p:nvPr/>
        </p:nvSpPr>
        <p:spPr>
          <a:xfrm>
            <a:off x="663816" y="2944512"/>
            <a:ext cx="2036711" cy="369332"/>
          </a:xfrm>
          <a:prstGeom prst="rect">
            <a:avLst/>
          </a:prstGeom>
          <a:noFill/>
        </p:spPr>
        <p:txBody>
          <a:bodyPr wrap="none" rtlCol="0">
            <a:spAutoFit/>
          </a:bodyPr>
          <a:lstStyle/>
          <a:p>
            <a:r>
              <a:rPr lang="nl-NL" dirty="0" smtClean="0"/>
              <a:t>2. Puberteit meisje</a:t>
            </a:r>
            <a:endParaRPr lang="nl-NL" dirty="0"/>
          </a:p>
        </p:txBody>
      </p:sp>
      <p:pic>
        <p:nvPicPr>
          <p:cNvPr id="9" name="Picture 4" descr="Menstruatie">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43337" y="1814394"/>
            <a:ext cx="1457325" cy="1104901"/>
          </a:xfrm>
          <a:prstGeom prst="rect">
            <a:avLst/>
          </a:prstGeom>
          <a:noFill/>
          <a:extLst>
            <a:ext uri="{909E8E84-426E-40DD-AFC4-6F175D3DCCD1}">
              <a14:hiddenFill xmlns:a14="http://schemas.microsoft.com/office/drawing/2010/main">
                <a:solidFill>
                  <a:srgbClr val="FFFFFF"/>
                </a:solidFill>
              </a14:hiddenFill>
            </a:ext>
          </a:extLst>
        </p:spPr>
      </p:pic>
      <p:sp>
        <p:nvSpPr>
          <p:cNvPr id="10" name="Tekstvak 9"/>
          <p:cNvSpPr txBox="1"/>
          <p:nvPr/>
        </p:nvSpPr>
        <p:spPr>
          <a:xfrm>
            <a:off x="3762161" y="2944960"/>
            <a:ext cx="1619674" cy="369332"/>
          </a:xfrm>
          <a:prstGeom prst="rect">
            <a:avLst/>
          </a:prstGeom>
          <a:noFill/>
        </p:spPr>
        <p:txBody>
          <a:bodyPr wrap="none" rtlCol="0">
            <a:spAutoFit/>
          </a:bodyPr>
          <a:lstStyle/>
          <a:p>
            <a:r>
              <a:rPr lang="nl-NL" dirty="0" smtClean="0"/>
              <a:t>3. Menstruatie</a:t>
            </a:r>
            <a:endParaRPr lang="nl-NL" dirty="0"/>
          </a:p>
        </p:txBody>
      </p:sp>
      <p:pic>
        <p:nvPicPr>
          <p:cNvPr id="1030" name="Picture 6" descr="Ongesteld">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55010" y="1839611"/>
            <a:ext cx="1457325" cy="1104901"/>
          </a:xfrm>
          <a:prstGeom prst="rect">
            <a:avLst/>
          </a:prstGeom>
          <a:noFill/>
          <a:extLst>
            <a:ext uri="{909E8E84-426E-40DD-AFC4-6F175D3DCCD1}">
              <a14:hiddenFill xmlns:a14="http://schemas.microsoft.com/office/drawing/2010/main">
                <a:solidFill>
                  <a:srgbClr val="FFFFFF"/>
                </a:solidFill>
              </a14:hiddenFill>
            </a:ext>
          </a:extLst>
        </p:spPr>
      </p:pic>
      <p:sp>
        <p:nvSpPr>
          <p:cNvPr id="11" name="Tekstvak 10"/>
          <p:cNvSpPr txBox="1"/>
          <p:nvPr/>
        </p:nvSpPr>
        <p:spPr>
          <a:xfrm>
            <a:off x="6588224" y="2944064"/>
            <a:ext cx="1443600" cy="369332"/>
          </a:xfrm>
          <a:prstGeom prst="rect">
            <a:avLst/>
          </a:prstGeom>
          <a:noFill/>
        </p:spPr>
        <p:txBody>
          <a:bodyPr wrap="none" rtlCol="0">
            <a:spAutoFit/>
          </a:bodyPr>
          <a:lstStyle/>
          <a:p>
            <a:r>
              <a:rPr lang="nl-NL" dirty="0" smtClean="0"/>
              <a:t>4. Ongesteld</a:t>
            </a:r>
            <a:endParaRPr lang="nl-NL" dirty="0"/>
          </a:p>
        </p:txBody>
      </p:sp>
      <p:sp>
        <p:nvSpPr>
          <p:cNvPr id="12" name="Tekstvak 11"/>
          <p:cNvSpPr txBox="1"/>
          <p:nvPr/>
        </p:nvSpPr>
        <p:spPr>
          <a:xfrm>
            <a:off x="665491" y="4564136"/>
            <a:ext cx="2069541" cy="369332"/>
          </a:xfrm>
          <a:prstGeom prst="rect">
            <a:avLst/>
          </a:prstGeom>
          <a:noFill/>
        </p:spPr>
        <p:txBody>
          <a:bodyPr wrap="none" rtlCol="0">
            <a:spAutoFit/>
          </a:bodyPr>
          <a:lstStyle/>
          <a:p>
            <a:r>
              <a:rPr lang="nl-NL" dirty="0" smtClean="0"/>
              <a:t>5. Puberteit jongen</a:t>
            </a:r>
            <a:endParaRPr lang="nl-NL" dirty="0"/>
          </a:p>
        </p:txBody>
      </p:sp>
      <p:pic>
        <p:nvPicPr>
          <p:cNvPr id="1032" name="Picture 8" descr="Productie zaadcellen">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3336" y="3478319"/>
            <a:ext cx="1457325" cy="1104901"/>
          </a:xfrm>
          <a:prstGeom prst="rect">
            <a:avLst/>
          </a:prstGeom>
          <a:noFill/>
          <a:extLst>
            <a:ext uri="{909E8E84-426E-40DD-AFC4-6F175D3DCCD1}">
              <a14:hiddenFill xmlns:a14="http://schemas.microsoft.com/office/drawing/2010/main">
                <a:solidFill>
                  <a:srgbClr val="FFFFFF"/>
                </a:solidFill>
              </a14:hiddenFill>
            </a:ext>
          </a:extLst>
        </p:spPr>
      </p:pic>
      <p:sp>
        <p:nvSpPr>
          <p:cNvPr id="13" name="Tekstvak 12"/>
          <p:cNvSpPr txBox="1"/>
          <p:nvPr/>
        </p:nvSpPr>
        <p:spPr>
          <a:xfrm>
            <a:off x="3324349" y="4587883"/>
            <a:ext cx="2495298" cy="369332"/>
          </a:xfrm>
          <a:prstGeom prst="rect">
            <a:avLst/>
          </a:prstGeom>
          <a:noFill/>
        </p:spPr>
        <p:txBody>
          <a:bodyPr wrap="none" rtlCol="0">
            <a:spAutoFit/>
          </a:bodyPr>
          <a:lstStyle/>
          <a:p>
            <a:r>
              <a:rPr lang="nl-NL" dirty="0" smtClean="0"/>
              <a:t>6. Productie zaadcellen</a:t>
            </a:r>
            <a:endParaRPr lang="nl-NL" dirty="0"/>
          </a:p>
        </p:txBody>
      </p:sp>
      <p:sp>
        <p:nvSpPr>
          <p:cNvPr id="2" name="Tekstvak 1"/>
          <p:cNvSpPr txBox="1"/>
          <p:nvPr/>
        </p:nvSpPr>
        <p:spPr>
          <a:xfrm>
            <a:off x="1346181" y="5157192"/>
            <a:ext cx="1016625" cy="1200329"/>
          </a:xfrm>
          <a:prstGeom prst="rect">
            <a:avLst/>
          </a:prstGeom>
          <a:noFill/>
        </p:spPr>
        <p:txBody>
          <a:bodyPr wrap="none" rtlCol="0">
            <a:spAutoFit/>
          </a:bodyPr>
          <a:lstStyle/>
          <a:p>
            <a:r>
              <a:rPr lang="nl-NL" sz="1200" dirty="0" smtClean="0"/>
              <a:t>1.  1.54 min.</a:t>
            </a:r>
          </a:p>
          <a:p>
            <a:r>
              <a:rPr lang="nl-NL" sz="1200" dirty="0" smtClean="0"/>
              <a:t>2.  </a:t>
            </a:r>
            <a:r>
              <a:rPr lang="nl-NL" sz="1200" dirty="0"/>
              <a:t>1.42 min.</a:t>
            </a:r>
            <a:endParaRPr lang="nl-NL" sz="1200" dirty="0" smtClean="0"/>
          </a:p>
          <a:p>
            <a:r>
              <a:rPr lang="nl-NL" sz="1200" dirty="0" smtClean="0"/>
              <a:t>3.  </a:t>
            </a:r>
            <a:r>
              <a:rPr lang="nl-NL" sz="1200" dirty="0"/>
              <a:t>0.55 min.</a:t>
            </a:r>
            <a:endParaRPr lang="nl-NL" sz="1200" dirty="0" smtClean="0"/>
          </a:p>
          <a:p>
            <a:r>
              <a:rPr lang="nl-NL" sz="1200" dirty="0" smtClean="0"/>
              <a:t>4.  </a:t>
            </a:r>
            <a:r>
              <a:rPr lang="nl-NL" sz="1200" dirty="0"/>
              <a:t>0.46 min.</a:t>
            </a:r>
            <a:endParaRPr lang="nl-NL" sz="1200" dirty="0" smtClean="0"/>
          </a:p>
          <a:p>
            <a:r>
              <a:rPr lang="nl-NL" sz="1200" dirty="0" smtClean="0"/>
              <a:t>5.  </a:t>
            </a:r>
            <a:r>
              <a:rPr lang="nl-NL" sz="1200" dirty="0"/>
              <a:t>1.17 min.</a:t>
            </a:r>
            <a:endParaRPr lang="nl-NL" sz="1200" dirty="0" smtClean="0"/>
          </a:p>
          <a:p>
            <a:r>
              <a:rPr lang="nl-NL" sz="1200" dirty="0" smtClean="0"/>
              <a:t>6.  </a:t>
            </a:r>
            <a:r>
              <a:rPr lang="nl-NL" sz="1200" dirty="0"/>
              <a:t>1.06 min.</a:t>
            </a:r>
            <a:endParaRPr lang="nl-NL" sz="1200" dirty="0" smtClean="0"/>
          </a:p>
        </p:txBody>
      </p:sp>
    </p:spTree>
    <p:extLst>
      <p:ext uri="{BB962C8B-B14F-4D97-AF65-F5344CB8AC3E}">
        <p14:creationId xmlns:p14="http://schemas.microsoft.com/office/powerpoint/2010/main" val="1643155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936104"/>
          </a:xfrm>
        </p:spPr>
        <p:txBody>
          <a:bodyPr>
            <a:normAutofit/>
          </a:bodyPr>
          <a:lstStyle/>
          <a:p>
            <a:r>
              <a:rPr lang="nl-NL" dirty="0" smtClean="0"/>
              <a:t>Hygiëne</a:t>
            </a:r>
            <a:endParaRPr lang="nl-NL" dirty="0"/>
          </a:p>
        </p:txBody>
      </p:sp>
      <p:sp>
        <p:nvSpPr>
          <p:cNvPr id="3" name="Tijdelijke aanduiding voor inhoud 2"/>
          <p:cNvSpPr>
            <a:spLocks noGrp="1"/>
          </p:cNvSpPr>
          <p:nvPr>
            <p:ph idx="1"/>
          </p:nvPr>
        </p:nvSpPr>
        <p:spPr>
          <a:xfrm>
            <a:off x="457200" y="1124744"/>
            <a:ext cx="8229600" cy="5199856"/>
          </a:xfrm>
        </p:spPr>
        <p:txBody>
          <a:bodyPr>
            <a:normAutofit/>
          </a:bodyPr>
          <a:lstStyle/>
          <a:p>
            <a:r>
              <a:rPr lang="nl-NL" dirty="0" smtClean="0"/>
              <a:t>In de puberteit gaat je lichaam anders werken.</a:t>
            </a:r>
          </a:p>
          <a:p>
            <a:r>
              <a:rPr lang="nl-NL" dirty="0" smtClean="0"/>
              <a:t>Vanaf begin van de puberteit gaat men meer zweten. Zweet gaat meer afvalstoffen uit het lichaam verwijderen. Zweet gaat snel vervelend ruiken.</a:t>
            </a:r>
          </a:p>
          <a:p>
            <a:r>
              <a:rPr lang="nl-NL" dirty="0" smtClean="0"/>
              <a:t>Talgafscheiding (vet om de huid soepel te houden) in het gezicht, rug en geslachtsorganen. </a:t>
            </a:r>
          </a:p>
          <a:p>
            <a:r>
              <a:rPr lang="nl-NL" dirty="0" smtClean="0"/>
              <a:t>Zorg voor goede reiniging van je lichaam. Besteed hierbij ook vooral aandacht aan bovengenoemde lichaamsdelen, om de kans op ontstekingen te verminderen.</a:t>
            </a:r>
          </a:p>
          <a:p>
            <a:r>
              <a:rPr lang="nl-NL" dirty="0" smtClean="0"/>
              <a:t>Was je met een PH-neutrale zeep, en verwijder de zeep goed.</a:t>
            </a:r>
          </a:p>
          <a:p>
            <a:endParaRPr lang="nl-NL" dirty="0" smtClean="0"/>
          </a:p>
          <a:p>
            <a:endParaRPr lang="nl-NL" dirty="0"/>
          </a:p>
        </p:txBody>
      </p:sp>
    </p:spTree>
    <p:extLst>
      <p:ext uri="{BB962C8B-B14F-4D97-AF65-F5344CB8AC3E}">
        <p14:creationId xmlns:p14="http://schemas.microsoft.com/office/powerpoint/2010/main" val="16430438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636680"/>
          </a:xfrm>
        </p:spPr>
        <p:txBody>
          <a:bodyPr>
            <a:normAutofit fontScale="90000"/>
          </a:bodyPr>
          <a:lstStyle/>
          <a:p>
            <a:r>
              <a:rPr lang="nl-NL" dirty="0" smtClean="0"/>
              <a:t>Geestelijke veranderingen</a:t>
            </a:r>
            <a:endParaRPr lang="nl-NL" dirty="0"/>
          </a:p>
        </p:txBody>
      </p:sp>
      <p:sp>
        <p:nvSpPr>
          <p:cNvPr id="3" name="Tijdelijke aanduiding voor inhoud 2"/>
          <p:cNvSpPr>
            <a:spLocks noGrp="1"/>
          </p:cNvSpPr>
          <p:nvPr>
            <p:ph idx="1"/>
          </p:nvPr>
        </p:nvSpPr>
        <p:spPr>
          <a:xfrm>
            <a:off x="0" y="1412776"/>
            <a:ext cx="9144000" cy="4911824"/>
          </a:xfrm>
        </p:spPr>
        <p:txBody>
          <a:bodyPr>
            <a:normAutofit/>
          </a:bodyPr>
          <a:lstStyle/>
          <a:p>
            <a:r>
              <a:rPr lang="nl-NL" dirty="0"/>
              <a:t>Mede door veranderingen in de hersenen verandert het gedrag van pubers. </a:t>
            </a:r>
            <a:endParaRPr lang="nl-NL" dirty="0" smtClean="0"/>
          </a:p>
          <a:p>
            <a:r>
              <a:rPr lang="nl-NL" dirty="0" smtClean="0"/>
              <a:t>Veel stemmingswisselingen.</a:t>
            </a:r>
          </a:p>
          <a:p>
            <a:r>
              <a:rPr lang="nl-NL" dirty="0" smtClean="0"/>
              <a:t>Vermogen om abstract te kunnen denken:</a:t>
            </a:r>
          </a:p>
          <a:p>
            <a:pPr marL="0" indent="0">
              <a:buNone/>
            </a:pPr>
            <a:r>
              <a:rPr lang="nl-NL" dirty="0" smtClean="0"/>
              <a:t>	- situaties kunnen ‘indenken’</a:t>
            </a:r>
          </a:p>
          <a:p>
            <a:pPr marL="0" indent="0">
              <a:buNone/>
            </a:pPr>
            <a:r>
              <a:rPr lang="nl-NL" dirty="0" smtClean="0"/>
              <a:t>	- Nadenken over zichzelf, toekomst, en plek in de </a:t>
            </a:r>
          </a:p>
          <a:p>
            <a:pPr marL="0" indent="0">
              <a:buNone/>
            </a:pPr>
            <a:r>
              <a:rPr lang="nl-NL" dirty="0"/>
              <a:t>	</a:t>
            </a:r>
            <a:r>
              <a:rPr lang="nl-NL" dirty="0" smtClean="0"/>
              <a:t>   wereld.</a:t>
            </a:r>
          </a:p>
          <a:p>
            <a:pPr marL="0" indent="0">
              <a:buNone/>
            </a:pPr>
            <a:r>
              <a:rPr lang="nl-NL" dirty="0" smtClean="0"/>
              <a:t>	- Hierdoor coachvragen</a:t>
            </a:r>
          </a:p>
          <a:p>
            <a:r>
              <a:rPr lang="nl-NL" dirty="0" smtClean="0"/>
              <a:t>Worden beïnvloedt door vrienden en klasgenoten.</a:t>
            </a:r>
          </a:p>
          <a:p>
            <a:r>
              <a:rPr lang="nl-NL" dirty="0" smtClean="0"/>
              <a:t>Ook </a:t>
            </a:r>
            <a:r>
              <a:rPr lang="nl-NL" dirty="0"/>
              <a:t>het slaappatroon verandert. </a:t>
            </a:r>
          </a:p>
          <a:p>
            <a:endParaRPr lang="nl-NL" dirty="0"/>
          </a:p>
        </p:txBody>
      </p:sp>
    </p:spTree>
    <p:extLst>
      <p:ext uri="{BB962C8B-B14F-4D97-AF65-F5344CB8AC3E}">
        <p14:creationId xmlns:p14="http://schemas.microsoft.com/office/powerpoint/2010/main" val="33861583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636680"/>
          </a:xfrm>
        </p:spPr>
        <p:txBody>
          <a:bodyPr>
            <a:normAutofit fontScale="90000"/>
          </a:bodyPr>
          <a:lstStyle/>
          <a:p>
            <a:r>
              <a:rPr lang="nl-NL" dirty="0" smtClean="0"/>
              <a:t>Geestelijke veranderingen</a:t>
            </a:r>
            <a:endParaRPr lang="nl-NL" dirty="0"/>
          </a:p>
        </p:txBody>
      </p:sp>
      <p:sp>
        <p:nvSpPr>
          <p:cNvPr id="3" name="Tijdelijke aanduiding voor inhoud 2"/>
          <p:cNvSpPr>
            <a:spLocks noGrp="1"/>
          </p:cNvSpPr>
          <p:nvPr>
            <p:ph idx="1"/>
          </p:nvPr>
        </p:nvSpPr>
        <p:spPr>
          <a:xfrm>
            <a:off x="0" y="1412776"/>
            <a:ext cx="9144000" cy="4911824"/>
          </a:xfrm>
        </p:spPr>
        <p:txBody>
          <a:bodyPr>
            <a:normAutofit/>
          </a:bodyPr>
          <a:lstStyle/>
          <a:p>
            <a:r>
              <a:rPr lang="nl-NL" dirty="0"/>
              <a:t>Pubers richten zich op leeftijdsgenoten. </a:t>
            </a:r>
            <a:r>
              <a:rPr lang="nl-NL" dirty="0" smtClean="0"/>
              <a:t>Er wordt gekeken naar hun </a:t>
            </a:r>
            <a:r>
              <a:rPr lang="nl-NL" dirty="0"/>
              <a:t>gedrag, vriendschappen en ideeën over hun toekomst</a:t>
            </a:r>
            <a:r>
              <a:rPr lang="nl-NL" dirty="0" smtClean="0"/>
              <a:t>.</a:t>
            </a:r>
          </a:p>
          <a:p>
            <a:r>
              <a:rPr lang="nl-NL" dirty="0" smtClean="0"/>
              <a:t>Hoewel </a:t>
            </a:r>
            <a:r>
              <a:rPr lang="nl-NL" dirty="0"/>
              <a:t>de leeftijd waarop de puberteit begint per persoon verschilt, begint het bij meisjes gemiddeld 1 tot 2 jaar eerder dan bij jongens.</a:t>
            </a:r>
          </a:p>
          <a:p>
            <a:r>
              <a:rPr lang="nl-NL" dirty="0"/>
              <a:t>Gevolg dat meisjes eerder omgaan met oudere jongens en niets hebben met jongens van hun leeftijd.</a:t>
            </a:r>
          </a:p>
          <a:p>
            <a:endParaRPr lang="nl-NL" dirty="0"/>
          </a:p>
        </p:txBody>
      </p:sp>
    </p:spTree>
    <p:extLst>
      <p:ext uri="{BB962C8B-B14F-4D97-AF65-F5344CB8AC3E}">
        <p14:creationId xmlns:p14="http://schemas.microsoft.com/office/powerpoint/2010/main" val="20970006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720080"/>
          </a:xfrm>
        </p:spPr>
        <p:txBody>
          <a:bodyPr>
            <a:normAutofit fontScale="90000"/>
          </a:bodyPr>
          <a:lstStyle/>
          <a:p>
            <a:r>
              <a:rPr lang="nl-NL" dirty="0"/>
              <a:t>Geestelijke veranderingen</a:t>
            </a:r>
          </a:p>
        </p:txBody>
      </p:sp>
      <p:sp>
        <p:nvSpPr>
          <p:cNvPr id="3" name="Tijdelijke aanduiding voor inhoud 2"/>
          <p:cNvSpPr>
            <a:spLocks noGrp="1"/>
          </p:cNvSpPr>
          <p:nvPr>
            <p:ph idx="1"/>
          </p:nvPr>
        </p:nvSpPr>
        <p:spPr>
          <a:xfrm>
            <a:off x="251520" y="908720"/>
            <a:ext cx="8712968" cy="5760640"/>
          </a:xfrm>
        </p:spPr>
        <p:txBody>
          <a:bodyPr>
            <a:normAutofit/>
          </a:bodyPr>
          <a:lstStyle/>
          <a:p>
            <a:r>
              <a:rPr lang="nl-NL" dirty="0" smtClean="0"/>
              <a:t>Nadenken </a:t>
            </a:r>
            <a:r>
              <a:rPr lang="nl-NL" dirty="0"/>
              <a:t>over zichzelf, toekomst, en plek in de wereld.</a:t>
            </a:r>
          </a:p>
          <a:p>
            <a:pPr marL="0" indent="0">
              <a:buNone/>
            </a:pPr>
            <a:r>
              <a:rPr lang="nl-NL" dirty="0"/>
              <a:t> </a:t>
            </a:r>
            <a:r>
              <a:rPr lang="nl-NL" dirty="0" smtClean="0"/>
              <a:t>   Hierdoor coachvragen:</a:t>
            </a:r>
          </a:p>
          <a:p>
            <a:pPr marL="0" indent="0">
              <a:buNone/>
            </a:pPr>
            <a:r>
              <a:rPr lang="nl-NL" dirty="0"/>
              <a:t>	</a:t>
            </a:r>
            <a:r>
              <a:rPr lang="nl-NL" dirty="0" smtClean="0"/>
              <a:t>- Wie ben ik?</a:t>
            </a:r>
          </a:p>
          <a:p>
            <a:pPr marL="0" indent="0">
              <a:buNone/>
            </a:pPr>
            <a:r>
              <a:rPr lang="nl-NL" dirty="0" smtClean="0"/>
              <a:t>	- Wat kan ik?</a:t>
            </a:r>
          </a:p>
          <a:p>
            <a:pPr marL="0" indent="0">
              <a:buNone/>
            </a:pPr>
            <a:r>
              <a:rPr lang="nl-NL" dirty="0" smtClean="0"/>
              <a:t>	- Wat wil ik?</a:t>
            </a:r>
          </a:p>
          <a:p>
            <a:pPr marL="0" indent="0">
              <a:buNone/>
            </a:pPr>
            <a:r>
              <a:rPr lang="nl-NL" dirty="0"/>
              <a:t>	</a:t>
            </a:r>
            <a:r>
              <a:rPr lang="nl-NL" dirty="0" smtClean="0"/>
              <a:t>- Ben ik wel aantrekkelijk?</a:t>
            </a:r>
          </a:p>
          <a:p>
            <a:pPr marL="0" indent="0">
              <a:buNone/>
            </a:pPr>
            <a:r>
              <a:rPr lang="nl-NL" dirty="0" smtClean="0"/>
              <a:t>	- Hoor ik er wel bij?</a:t>
            </a:r>
          </a:p>
          <a:p>
            <a:r>
              <a:rPr lang="nl-NL" dirty="0" smtClean="0"/>
              <a:t>Nadenken over relaties, had ik dit al niet moeten hebben?</a:t>
            </a:r>
          </a:p>
          <a:p>
            <a:r>
              <a:rPr lang="nl-NL" dirty="0" smtClean="0"/>
              <a:t>Ontwikkeling eigen wil?</a:t>
            </a:r>
          </a:p>
          <a:p>
            <a:r>
              <a:rPr lang="nl-NL" dirty="0" smtClean="0"/>
              <a:t>Eigen normen, waarden en grenzen ontwikkelen/uitproberen.</a:t>
            </a:r>
            <a:endParaRPr lang="nl-NL" dirty="0"/>
          </a:p>
        </p:txBody>
      </p:sp>
    </p:spTree>
    <p:extLst>
      <p:ext uri="{BB962C8B-B14F-4D97-AF65-F5344CB8AC3E}">
        <p14:creationId xmlns:p14="http://schemas.microsoft.com/office/powerpoint/2010/main" val="22714186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866360"/>
          </a:xfrm>
        </p:spPr>
        <p:txBody>
          <a:bodyPr>
            <a:normAutofit/>
          </a:bodyPr>
          <a:lstStyle/>
          <a:p>
            <a:r>
              <a:rPr lang="nl-NL" dirty="0" smtClean="0"/>
              <a:t>Homoseksualiteit</a:t>
            </a:r>
            <a:endParaRPr lang="nl-NL" dirty="0"/>
          </a:p>
        </p:txBody>
      </p:sp>
      <p:sp>
        <p:nvSpPr>
          <p:cNvPr id="3" name="Tijdelijke aanduiding voor inhoud 2"/>
          <p:cNvSpPr>
            <a:spLocks noGrp="1"/>
          </p:cNvSpPr>
          <p:nvPr>
            <p:ph idx="1"/>
          </p:nvPr>
        </p:nvSpPr>
        <p:spPr>
          <a:xfrm>
            <a:off x="457200" y="1196752"/>
            <a:ext cx="8229600" cy="5127848"/>
          </a:xfrm>
        </p:spPr>
        <p:txBody>
          <a:bodyPr>
            <a:normAutofit fontScale="92500"/>
          </a:bodyPr>
          <a:lstStyle/>
          <a:p>
            <a:r>
              <a:rPr lang="nl-NL" dirty="0" smtClean="0"/>
              <a:t>Geen ziekte of afwijking.</a:t>
            </a:r>
          </a:p>
          <a:p>
            <a:endParaRPr lang="nl-NL" dirty="0" smtClean="0"/>
          </a:p>
          <a:p>
            <a:r>
              <a:rPr lang="nl-NL" dirty="0" smtClean="0"/>
              <a:t>Sommige jongeren experimenteren met homoseksualiteit, maar blijven uiteindelijk niet in relaties met personen van hetzelfde geslacht geïnteresseerd. </a:t>
            </a:r>
          </a:p>
          <a:p>
            <a:pPr>
              <a:buNone/>
            </a:pPr>
            <a:endParaRPr lang="nl-NL" dirty="0" smtClean="0"/>
          </a:p>
          <a:p>
            <a:r>
              <a:rPr lang="nl-NL" dirty="0" smtClean="0"/>
              <a:t>Coming out.</a:t>
            </a:r>
          </a:p>
          <a:p>
            <a:endParaRPr lang="nl-NL" dirty="0" smtClean="0"/>
          </a:p>
          <a:p>
            <a:r>
              <a:rPr lang="nl-NL" dirty="0" smtClean="0"/>
              <a:t>De emotionele ontwikkeling van homoseksuele jongeren is het meest gebaat bij steun van vrienden of vriendinnen en gezinsleden. Zij moeten dezelfde belangstelling en betrokkenheid tonen als voor heteroseksuele jongeren.</a:t>
            </a:r>
          </a:p>
          <a:p>
            <a:endParaRPr lang="nl-NL"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980728"/>
          </a:xfrm>
        </p:spPr>
        <p:txBody>
          <a:bodyPr>
            <a:normAutofit/>
          </a:bodyPr>
          <a:lstStyle/>
          <a:p>
            <a:r>
              <a:rPr lang="nl-NL" dirty="0" smtClean="0"/>
              <a:t>Tijdslijn  van 0 tot 80</a:t>
            </a:r>
            <a:endParaRPr lang="nl-NL" dirty="0"/>
          </a:p>
        </p:txBody>
      </p:sp>
      <p:sp>
        <p:nvSpPr>
          <p:cNvPr id="4" name="Tijdelijke aanduiding voor inhoud 3"/>
          <p:cNvSpPr>
            <a:spLocks noGrp="1"/>
          </p:cNvSpPr>
          <p:nvPr>
            <p:ph sz="half" idx="1"/>
          </p:nvPr>
        </p:nvSpPr>
        <p:spPr>
          <a:xfrm>
            <a:off x="179512" y="1052736"/>
            <a:ext cx="8640960" cy="5302189"/>
          </a:xfrm>
        </p:spPr>
        <p:txBody>
          <a:bodyPr>
            <a:normAutofit/>
          </a:bodyPr>
          <a:lstStyle/>
          <a:p>
            <a:r>
              <a:rPr lang="nl-NL" dirty="0"/>
              <a:t>Baby	</a:t>
            </a:r>
            <a:r>
              <a:rPr lang="nl-NL" dirty="0" smtClean="0"/>
              <a:t>		Tot </a:t>
            </a:r>
            <a:r>
              <a:rPr lang="nl-NL" dirty="0"/>
              <a:t>+/- 1 </a:t>
            </a:r>
            <a:r>
              <a:rPr lang="nl-NL" dirty="0" smtClean="0"/>
              <a:t>jaar</a:t>
            </a:r>
          </a:p>
          <a:p>
            <a:r>
              <a:rPr lang="nl-NL" dirty="0"/>
              <a:t>Dreumes	</a:t>
            </a:r>
            <a:r>
              <a:rPr lang="nl-NL" dirty="0" smtClean="0"/>
              <a:t>		1 </a:t>
            </a:r>
            <a:r>
              <a:rPr lang="nl-NL" dirty="0"/>
              <a:t>tot 2 </a:t>
            </a:r>
            <a:r>
              <a:rPr lang="nl-NL" dirty="0" smtClean="0"/>
              <a:t>jaar</a:t>
            </a:r>
          </a:p>
          <a:p>
            <a:r>
              <a:rPr lang="nl-NL" dirty="0" smtClean="0"/>
              <a:t>Peuter			1,5 </a:t>
            </a:r>
            <a:r>
              <a:rPr lang="nl-NL" dirty="0"/>
              <a:t>tot 4 </a:t>
            </a:r>
            <a:r>
              <a:rPr lang="nl-NL" dirty="0" smtClean="0"/>
              <a:t>jaar</a:t>
            </a:r>
          </a:p>
          <a:p>
            <a:r>
              <a:rPr lang="nl-NL" dirty="0"/>
              <a:t>Kleuter	</a:t>
            </a:r>
            <a:r>
              <a:rPr lang="nl-NL" dirty="0" smtClean="0"/>
              <a:t>		4 </a:t>
            </a:r>
            <a:r>
              <a:rPr lang="nl-NL" dirty="0"/>
              <a:t>tot 6 </a:t>
            </a:r>
            <a:r>
              <a:rPr lang="nl-NL" dirty="0" smtClean="0"/>
              <a:t>jaar</a:t>
            </a:r>
          </a:p>
          <a:p>
            <a:r>
              <a:rPr lang="nl-NL" dirty="0"/>
              <a:t>Kind	</a:t>
            </a:r>
            <a:r>
              <a:rPr lang="nl-NL" dirty="0" smtClean="0"/>
              <a:t>		6 </a:t>
            </a:r>
            <a:r>
              <a:rPr lang="nl-NL" dirty="0"/>
              <a:t>tot 12 </a:t>
            </a:r>
            <a:r>
              <a:rPr lang="nl-NL" dirty="0" smtClean="0"/>
              <a:t>jaar</a:t>
            </a:r>
          </a:p>
          <a:p>
            <a:r>
              <a:rPr lang="nl-NL" dirty="0"/>
              <a:t>Adolescentieperiode	Puberteit en Jong </a:t>
            </a:r>
            <a:r>
              <a:rPr lang="nl-NL" dirty="0" smtClean="0"/>
              <a:t>volwassenheid</a:t>
            </a:r>
          </a:p>
          <a:p>
            <a:pPr marL="0" indent="0">
              <a:buNone/>
            </a:pPr>
            <a:r>
              <a:rPr lang="nl-NL" dirty="0" smtClean="0"/>
              <a:t> 	- puberteit		+/- </a:t>
            </a:r>
            <a:r>
              <a:rPr lang="nl-NL" dirty="0"/>
              <a:t>12 – 17 jaar</a:t>
            </a:r>
            <a:endParaRPr lang="nl-NL" dirty="0" smtClean="0"/>
          </a:p>
          <a:p>
            <a:pPr marL="0" indent="0">
              <a:buNone/>
            </a:pPr>
            <a:r>
              <a:rPr lang="nl-NL" dirty="0"/>
              <a:t>	</a:t>
            </a:r>
            <a:r>
              <a:rPr lang="nl-NL" dirty="0" smtClean="0"/>
              <a:t>- jong volwassene	+/- </a:t>
            </a:r>
            <a:r>
              <a:rPr lang="nl-NL" dirty="0"/>
              <a:t>17 – 24 jaar</a:t>
            </a:r>
            <a:endParaRPr lang="nl-NL" dirty="0" smtClean="0"/>
          </a:p>
          <a:p>
            <a:r>
              <a:rPr lang="nl-NL" dirty="0"/>
              <a:t>Volwassenheid	</a:t>
            </a:r>
            <a:r>
              <a:rPr lang="nl-NL" dirty="0" smtClean="0"/>
              <a:t>	V.a</a:t>
            </a:r>
            <a:r>
              <a:rPr lang="nl-NL" dirty="0"/>
              <a:t>. 24 jaar</a:t>
            </a:r>
          </a:p>
          <a:p>
            <a:endParaRPr lang="nl-NL" dirty="0"/>
          </a:p>
        </p:txBody>
      </p:sp>
    </p:spTree>
    <p:extLst>
      <p:ext uri="{BB962C8B-B14F-4D97-AF65-F5344CB8AC3E}">
        <p14:creationId xmlns:p14="http://schemas.microsoft.com/office/powerpoint/2010/main" val="630103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980728"/>
          </a:xfrm>
        </p:spPr>
        <p:txBody>
          <a:bodyPr>
            <a:normAutofit/>
          </a:bodyPr>
          <a:lstStyle/>
          <a:p>
            <a:r>
              <a:rPr lang="nl-NL" dirty="0" smtClean="0"/>
              <a:t>Tijdslijn  van 0 tot 80</a:t>
            </a:r>
            <a:endParaRPr lang="nl-NL" dirty="0"/>
          </a:p>
        </p:txBody>
      </p:sp>
      <p:sp>
        <p:nvSpPr>
          <p:cNvPr id="4" name="Tijdelijke aanduiding voor inhoud 3"/>
          <p:cNvSpPr>
            <a:spLocks noGrp="1"/>
          </p:cNvSpPr>
          <p:nvPr>
            <p:ph sz="half" idx="1"/>
          </p:nvPr>
        </p:nvSpPr>
        <p:spPr>
          <a:xfrm>
            <a:off x="179512" y="1052736"/>
            <a:ext cx="8640960" cy="5302189"/>
          </a:xfrm>
        </p:spPr>
        <p:txBody>
          <a:bodyPr numCol="2">
            <a:normAutofit/>
          </a:bodyPr>
          <a:lstStyle/>
          <a:p>
            <a:r>
              <a:rPr lang="nl-NL" dirty="0" smtClean="0"/>
              <a:t>Baby</a:t>
            </a:r>
            <a:endParaRPr lang="nl-NL" dirty="0"/>
          </a:p>
          <a:p>
            <a:r>
              <a:rPr lang="nl-NL" dirty="0" smtClean="0"/>
              <a:t>Dreumes</a:t>
            </a:r>
          </a:p>
          <a:p>
            <a:r>
              <a:rPr lang="nl-NL" dirty="0" smtClean="0"/>
              <a:t>Peuter</a:t>
            </a:r>
            <a:endParaRPr lang="nl-NL" dirty="0"/>
          </a:p>
          <a:p>
            <a:r>
              <a:rPr lang="nl-NL" dirty="0" smtClean="0"/>
              <a:t>Kleuter</a:t>
            </a:r>
          </a:p>
          <a:p>
            <a:r>
              <a:rPr lang="nl-NL" dirty="0" smtClean="0"/>
              <a:t>Kind</a:t>
            </a:r>
          </a:p>
          <a:p>
            <a:r>
              <a:rPr lang="nl-NL" dirty="0" smtClean="0"/>
              <a:t>Adolescentieperiode</a:t>
            </a:r>
          </a:p>
          <a:p>
            <a:endParaRPr lang="nl-NL" dirty="0" smtClean="0"/>
          </a:p>
          <a:p>
            <a:pPr marL="0" indent="0">
              <a:buNone/>
            </a:pPr>
            <a:r>
              <a:rPr lang="nl-NL" dirty="0" smtClean="0"/>
              <a:t> 	- puberteit</a:t>
            </a:r>
          </a:p>
          <a:p>
            <a:pPr marL="0" indent="0">
              <a:buNone/>
            </a:pPr>
            <a:r>
              <a:rPr lang="nl-NL" dirty="0"/>
              <a:t> </a:t>
            </a:r>
            <a:r>
              <a:rPr lang="nl-NL" dirty="0" smtClean="0"/>
              <a:t>          - jong volwassene</a:t>
            </a:r>
          </a:p>
          <a:p>
            <a:r>
              <a:rPr lang="nl-NL" dirty="0" smtClean="0"/>
              <a:t>Volwassenheid</a:t>
            </a:r>
            <a:r>
              <a:rPr lang="nl-NL" dirty="0"/>
              <a:t>	</a:t>
            </a:r>
            <a:endParaRPr lang="nl-NL" dirty="0" smtClean="0"/>
          </a:p>
          <a:p>
            <a:endParaRPr lang="nl-NL" dirty="0"/>
          </a:p>
          <a:p>
            <a:r>
              <a:rPr lang="nl-NL" dirty="0" smtClean="0"/>
              <a:t>Tot </a:t>
            </a:r>
            <a:r>
              <a:rPr lang="nl-NL" dirty="0"/>
              <a:t>+/- 1 jaar </a:t>
            </a:r>
            <a:endParaRPr lang="nl-NL" dirty="0" smtClean="0"/>
          </a:p>
          <a:p>
            <a:r>
              <a:rPr lang="nl-NL" dirty="0"/>
              <a:t>1 tot 2 </a:t>
            </a:r>
            <a:r>
              <a:rPr lang="nl-NL" dirty="0" smtClean="0"/>
              <a:t>jaar</a:t>
            </a:r>
          </a:p>
          <a:p>
            <a:r>
              <a:rPr lang="nl-NL" dirty="0"/>
              <a:t>1,5 tot 4 </a:t>
            </a:r>
            <a:r>
              <a:rPr lang="nl-NL" dirty="0" smtClean="0"/>
              <a:t>jaar</a:t>
            </a:r>
          </a:p>
          <a:p>
            <a:r>
              <a:rPr lang="nl-NL" dirty="0"/>
              <a:t>4 </a:t>
            </a:r>
            <a:r>
              <a:rPr lang="nl-NL" dirty="0" smtClean="0"/>
              <a:t>tot </a:t>
            </a:r>
            <a:r>
              <a:rPr lang="nl-NL" dirty="0"/>
              <a:t>6 </a:t>
            </a:r>
            <a:r>
              <a:rPr lang="nl-NL" dirty="0" smtClean="0"/>
              <a:t>jaar</a:t>
            </a:r>
          </a:p>
          <a:p>
            <a:r>
              <a:rPr lang="nl-NL" dirty="0"/>
              <a:t>6 tot 12 </a:t>
            </a:r>
            <a:r>
              <a:rPr lang="nl-NL" dirty="0" smtClean="0"/>
              <a:t>jaar</a:t>
            </a:r>
          </a:p>
          <a:p>
            <a:r>
              <a:rPr lang="nl-NL" dirty="0"/>
              <a:t>Puberteit en Jong </a:t>
            </a:r>
            <a:r>
              <a:rPr lang="nl-NL" dirty="0" smtClean="0"/>
              <a:t>volwassenheid</a:t>
            </a:r>
          </a:p>
          <a:p>
            <a:r>
              <a:rPr lang="nl-NL" dirty="0"/>
              <a:t>+/- 12 – 17 </a:t>
            </a:r>
            <a:r>
              <a:rPr lang="nl-NL" dirty="0" smtClean="0"/>
              <a:t>jaar</a:t>
            </a:r>
          </a:p>
          <a:p>
            <a:r>
              <a:rPr lang="nl-NL" dirty="0"/>
              <a:t>+/- 17 – 24 </a:t>
            </a:r>
            <a:r>
              <a:rPr lang="nl-NL" dirty="0" smtClean="0"/>
              <a:t>jaar</a:t>
            </a:r>
          </a:p>
          <a:p>
            <a:r>
              <a:rPr lang="nl-NL" dirty="0"/>
              <a:t>V.a. 24 jaar</a:t>
            </a:r>
          </a:p>
        </p:txBody>
      </p:sp>
    </p:spTree>
    <p:extLst>
      <p:ext uri="{BB962C8B-B14F-4D97-AF65-F5344CB8AC3E}">
        <p14:creationId xmlns:p14="http://schemas.microsoft.com/office/powerpoint/2010/main" val="83002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1" end="11"/>
                                            </p:txEl>
                                          </p:spTgt>
                                        </p:tgtEl>
                                        <p:attrNameLst>
                                          <p:attrName>style.visibility</p:attrName>
                                        </p:attrNameLst>
                                      </p:cBhvr>
                                      <p:to>
                                        <p:strVal val="visible"/>
                                      </p:to>
                                    </p:set>
                                    <p:anim calcmode="lin" valueType="num">
                                      <p:cBhvr additive="base">
                                        <p:cTn id="1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3" end="13"/>
                                            </p:txEl>
                                          </p:spTgt>
                                        </p:tgtEl>
                                        <p:attrNameLst>
                                          <p:attrName>style.visibility</p:attrName>
                                        </p:attrNameLst>
                                      </p:cBhvr>
                                      <p:to>
                                        <p:strVal val="visible"/>
                                      </p:to>
                                    </p:set>
                                    <p:anim calcmode="lin" valueType="num">
                                      <p:cBhvr additive="base">
                                        <p:cTn id="3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14" end="14"/>
                                            </p:txEl>
                                          </p:spTgt>
                                        </p:tgtEl>
                                        <p:attrNameLst>
                                          <p:attrName>style.visibility</p:attrName>
                                        </p:attrNameLst>
                                      </p:cBhvr>
                                      <p:to>
                                        <p:strVal val="visible"/>
                                      </p:to>
                                    </p:set>
                                    <p:anim calcmode="lin" valueType="num">
                                      <p:cBhvr additive="base">
                                        <p:cTn id="4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15" end="15"/>
                                            </p:txEl>
                                          </p:spTgt>
                                        </p:tgtEl>
                                        <p:attrNameLst>
                                          <p:attrName>style.visibility</p:attrName>
                                        </p:attrNameLst>
                                      </p:cBhvr>
                                      <p:to>
                                        <p:strVal val="visible"/>
                                      </p:to>
                                    </p:set>
                                    <p:anim calcmode="lin" valueType="num">
                                      <p:cBhvr additive="base">
                                        <p:cTn id="61"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additive="base">
                                        <p:cTn id="6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16" end="16"/>
                                            </p:txEl>
                                          </p:spTgt>
                                        </p:tgtEl>
                                        <p:attrNameLst>
                                          <p:attrName>style.visibility</p:attrName>
                                        </p:attrNameLst>
                                      </p:cBhvr>
                                      <p:to>
                                        <p:strVal val="visible"/>
                                      </p:to>
                                    </p:set>
                                    <p:anim calcmode="lin" valueType="num">
                                      <p:cBhvr additive="base">
                                        <p:cTn id="73"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anim calcmode="lin" valueType="num">
                                      <p:cBhvr additive="base">
                                        <p:cTn id="7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17" end="17"/>
                                            </p:txEl>
                                          </p:spTgt>
                                        </p:tgtEl>
                                        <p:attrNameLst>
                                          <p:attrName>style.visibility</p:attrName>
                                        </p:attrNameLst>
                                      </p:cBhvr>
                                      <p:to>
                                        <p:strVal val="visible"/>
                                      </p:to>
                                    </p:set>
                                    <p:anim calcmode="lin" valueType="num">
                                      <p:cBhvr additive="base">
                                        <p:cTn id="85"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
                                            <p:txEl>
                                              <p:pRg st="8" end="8"/>
                                            </p:txEl>
                                          </p:spTgt>
                                        </p:tgtEl>
                                        <p:attrNameLst>
                                          <p:attrName>style.visibility</p:attrName>
                                        </p:attrNameLst>
                                      </p:cBhvr>
                                      <p:to>
                                        <p:strVal val="visible"/>
                                      </p:to>
                                    </p:set>
                                    <p:anim calcmode="lin" valueType="num">
                                      <p:cBhvr additive="base">
                                        <p:cTn id="9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4">
                                            <p:txEl>
                                              <p:pRg st="18" end="18"/>
                                            </p:txEl>
                                          </p:spTgt>
                                        </p:tgtEl>
                                        <p:attrNameLst>
                                          <p:attrName>style.visibility</p:attrName>
                                        </p:attrNameLst>
                                      </p:cBhvr>
                                      <p:to>
                                        <p:strVal val="visible"/>
                                      </p:to>
                                    </p:set>
                                    <p:anim calcmode="lin" valueType="num">
                                      <p:cBhvr additive="base">
                                        <p:cTn id="97" dur="500" fill="hold"/>
                                        <p:tgtEl>
                                          <p:spTgt spid="4">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
                                            <p:txEl>
                                              <p:pRg st="9" end="9"/>
                                            </p:txEl>
                                          </p:spTgt>
                                        </p:tgtEl>
                                        <p:attrNameLst>
                                          <p:attrName>style.visibility</p:attrName>
                                        </p:attrNameLst>
                                      </p:cBhvr>
                                      <p:to>
                                        <p:strVal val="visible"/>
                                      </p:to>
                                    </p:set>
                                    <p:anim calcmode="lin" valueType="num">
                                      <p:cBhvr additive="base">
                                        <p:cTn id="10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
                                            <p:txEl>
                                              <p:pRg st="19" end="19"/>
                                            </p:txEl>
                                          </p:spTgt>
                                        </p:tgtEl>
                                        <p:attrNameLst>
                                          <p:attrName>style.visibility</p:attrName>
                                        </p:attrNameLst>
                                      </p:cBhvr>
                                      <p:to>
                                        <p:strVal val="visible"/>
                                      </p:to>
                                    </p:set>
                                    <p:anim calcmode="lin" valueType="num">
                                      <p:cBhvr additive="base">
                                        <p:cTn id="109" dur="500" fill="hold"/>
                                        <p:tgtEl>
                                          <p:spTgt spid="4">
                                            <p:txEl>
                                              <p:pRg st="19" end="19"/>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866360"/>
          </a:xfrm>
        </p:spPr>
        <p:txBody>
          <a:bodyPr>
            <a:normAutofit/>
          </a:bodyPr>
          <a:lstStyle/>
          <a:p>
            <a:r>
              <a:rPr lang="nl-NL" dirty="0" smtClean="0"/>
              <a:t>Adolescentieperiode</a:t>
            </a:r>
            <a:endParaRPr lang="nl-NL" dirty="0"/>
          </a:p>
        </p:txBody>
      </p:sp>
      <p:sp>
        <p:nvSpPr>
          <p:cNvPr id="3" name="Tijdelijke aanduiding voor inhoud 2"/>
          <p:cNvSpPr>
            <a:spLocks noGrp="1"/>
          </p:cNvSpPr>
          <p:nvPr>
            <p:ph idx="1"/>
          </p:nvPr>
        </p:nvSpPr>
        <p:spPr>
          <a:xfrm>
            <a:off x="467544" y="1124744"/>
            <a:ext cx="8352928" cy="5328592"/>
          </a:xfrm>
        </p:spPr>
        <p:txBody>
          <a:bodyPr>
            <a:normAutofit/>
          </a:bodyPr>
          <a:lstStyle/>
          <a:p>
            <a:r>
              <a:rPr lang="nl-NL" dirty="0" smtClean="0"/>
              <a:t>Tijdens de adolescentie (waaronder meestal de periode tussen 10 en 21 jaar wordt verstaan) ontwikkelen kinderen zich tot volwassenen. Ze worden in maatschappelijk en lichamelijk opzicht volwassen. Ze worden in deze periode geslachtsrijp en sociaal onafhankelijk. De adolescent wordt zich steeds meer bewust van wie hij of zij is en leert vertrouwensrelaties aan te gaan met mensen buiten het gezin.</a:t>
            </a:r>
          </a:p>
          <a:p>
            <a:endParaRPr lang="nl-NL" dirty="0" smtClean="0"/>
          </a:p>
          <a:p>
            <a:r>
              <a:rPr lang="nl-NL" dirty="0" smtClean="0"/>
              <a:t>Eerste periode noemt men de puberteit.</a:t>
            </a:r>
          </a:p>
          <a:p>
            <a:endParaRPr lang="nl-NL" dirty="0" smtClean="0"/>
          </a:p>
          <a:p>
            <a:r>
              <a:rPr lang="nl-NL" dirty="0" smtClean="0"/>
              <a:t>In de puberteit veranderd er lichamelijk erg veel.</a:t>
            </a:r>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722344"/>
          </a:xfrm>
        </p:spPr>
        <p:txBody>
          <a:bodyPr>
            <a:normAutofit fontScale="90000"/>
          </a:bodyPr>
          <a:lstStyle/>
          <a:p>
            <a:r>
              <a:rPr lang="nl-NL" dirty="0" smtClean="0"/>
              <a:t>Wat veranderd er aan je lichaam</a:t>
            </a:r>
            <a:endParaRPr lang="nl-NL" dirty="0"/>
          </a:p>
        </p:txBody>
      </p:sp>
      <p:sp>
        <p:nvSpPr>
          <p:cNvPr id="4" name="Tijdelijke aanduiding voor tekst 3"/>
          <p:cNvSpPr>
            <a:spLocks noGrp="1"/>
          </p:cNvSpPr>
          <p:nvPr>
            <p:ph type="body" idx="1"/>
          </p:nvPr>
        </p:nvSpPr>
        <p:spPr>
          <a:xfrm>
            <a:off x="467544" y="1196752"/>
            <a:ext cx="4040188" cy="659352"/>
          </a:xfrm>
        </p:spPr>
        <p:txBody>
          <a:bodyPr/>
          <a:lstStyle/>
          <a:p>
            <a:pPr algn="ctr"/>
            <a:r>
              <a:rPr lang="nl-NL" dirty="0" smtClean="0"/>
              <a:t>Jongen</a:t>
            </a:r>
            <a:endParaRPr lang="nl-NL" dirty="0"/>
          </a:p>
        </p:txBody>
      </p:sp>
      <p:sp>
        <p:nvSpPr>
          <p:cNvPr id="6" name="Tijdelijke aanduiding voor tekst 5"/>
          <p:cNvSpPr>
            <a:spLocks noGrp="1"/>
          </p:cNvSpPr>
          <p:nvPr>
            <p:ph type="body" sz="half" idx="3"/>
          </p:nvPr>
        </p:nvSpPr>
        <p:spPr>
          <a:xfrm>
            <a:off x="4644008" y="1196752"/>
            <a:ext cx="4041775" cy="654843"/>
          </a:xfrm>
        </p:spPr>
        <p:txBody>
          <a:bodyPr/>
          <a:lstStyle/>
          <a:p>
            <a:pPr algn="ctr"/>
            <a:r>
              <a:rPr lang="nl-NL" dirty="0" smtClean="0"/>
              <a:t>Meisje</a:t>
            </a:r>
            <a:endParaRPr lang="nl-NL" dirty="0"/>
          </a:p>
        </p:txBody>
      </p:sp>
      <p:sp>
        <p:nvSpPr>
          <p:cNvPr id="5" name="Tijdelijke aanduiding voor inhoud 4"/>
          <p:cNvSpPr>
            <a:spLocks noGrp="1"/>
          </p:cNvSpPr>
          <p:nvPr>
            <p:ph sz="quarter" idx="2"/>
          </p:nvPr>
        </p:nvSpPr>
        <p:spPr>
          <a:xfrm>
            <a:off x="457200" y="1844824"/>
            <a:ext cx="4040188" cy="4515496"/>
          </a:xfrm>
        </p:spPr>
        <p:txBody>
          <a:bodyPr/>
          <a:lstStyle/>
          <a:p>
            <a:endParaRPr lang="nl-NL" dirty="0"/>
          </a:p>
        </p:txBody>
      </p:sp>
      <p:sp>
        <p:nvSpPr>
          <p:cNvPr id="7" name="Tijdelijke aanduiding voor inhoud 6"/>
          <p:cNvSpPr>
            <a:spLocks noGrp="1"/>
          </p:cNvSpPr>
          <p:nvPr>
            <p:ph sz="quarter" idx="4"/>
          </p:nvPr>
        </p:nvSpPr>
        <p:spPr>
          <a:xfrm>
            <a:off x="4645025" y="1844824"/>
            <a:ext cx="4041775" cy="4515496"/>
          </a:xfrm>
        </p:spPr>
        <p:txBody>
          <a:bodyPr/>
          <a:lstStyle/>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722344"/>
          </a:xfrm>
        </p:spPr>
        <p:txBody>
          <a:bodyPr>
            <a:normAutofit fontScale="90000"/>
          </a:bodyPr>
          <a:lstStyle/>
          <a:p>
            <a:r>
              <a:rPr lang="nl-NL" dirty="0" smtClean="0"/>
              <a:t>Wat veranderd er aan je lichaam</a:t>
            </a:r>
            <a:endParaRPr lang="nl-NL" dirty="0"/>
          </a:p>
        </p:txBody>
      </p:sp>
      <p:sp>
        <p:nvSpPr>
          <p:cNvPr id="4" name="Tijdelijke aanduiding voor tekst 3"/>
          <p:cNvSpPr>
            <a:spLocks noGrp="1"/>
          </p:cNvSpPr>
          <p:nvPr>
            <p:ph type="body" idx="1"/>
          </p:nvPr>
        </p:nvSpPr>
        <p:spPr>
          <a:xfrm>
            <a:off x="467544" y="1196752"/>
            <a:ext cx="4040188" cy="659352"/>
          </a:xfrm>
        </p:spPr>
        <p:txBody>
          <a:bodyPr/>
          <a:lstStyle/>
          <a:p>
            <a:pPr algn="ctr"/>
            <a:r>
              <a:rPr lang="nl-NL" dirty="0" smtClean="0"/>
              <a:t>Jongen</a:t>
            </a:r>
            <a:endParaRPr lang="nl-NL" dirty="0"/>
          </a:p>
        </p:txBody>
      </p:sp>
      <p:sp>
        <p:nvSpPr>
          <p:cNvPr id="6" name="Tijdelijke aanduiding voor tekst 5"/>
          <p:cNvSpPr>
            <a:spLocks noGrp="1"/>
          </p:cNvSpPr>
          <p:nvPr>
            <p:ph type="body" sz="half" idx="3"/>
          </p:nvPr>
        </p:nvSpPr>
        <p:spPr>
          <a:xfrm>
            <a:off x="4644008" y="1196752"/>
            <a:ext cx="4041775" cy="654843"/>
          </a:xfrm>
        </p:spPr>
        <p:txBody>
          <a:bodyPr/>
          <a:lstStyle/>
          <a:p>
            <a:pPr algn="ctr"/>
            <a:r>
              <a:rPr lang="nl-NL" dirty="0" smtClean="0"/>
              <a:t>Meisje</a:t>
            </a:r>
            <a:endParaRPr lang="nl-NL" dirty="0"/>
          </a:p>
        </p:txBody>
      </p:sp>
      <p:sp>
        <p:nvSpPr>
          <p:cNvPr id="7" name="Tijdelijke aanduiding voor inhoud 6"/>
          <p:cNvSpPr>
            <a:spLocks noGrp="1"/>
          </p:cNvSpPr>
          <p:nvPr>
            <p:ph sz="quarter" idx="4"/>
          </p:nvPr>
        </p:nvSpPr>
        <p:spPr>
          <a:xfrm>
            <a:off x="4645025" y="1844824"/>
            <a:ext cx="4041775" cy="4515496"/>
          </a:xfrm>
        </p:spPr>
        <p:txBody>
          <a:bodyPr/>
          <a:lstStyle/>
          <a:p>
            <a:pPr fontAlgn="t"/>
            <a:endParaRPr lang="nl-NL" b="1" dirty="0" smtClean="0"/>
          </a:p>
          <a:p>
            <a:pPr fontAlgn="t"/>
            <a:endParaRPr lang="nl-NL" b="1"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endParaRPr lang="nl-NL" dirty="0"/>
          </a:p>
        </p:txBody>
      </p:sp>
      <p:sp>
        <p:nvSpPr>
          <p:cNvPr id="5" name="Tijdelijke aanduiding voor inhoud 4"/>
          <p:cNvSpPr>
            <a:spLocks noGrp="1"/>
          </p:cNvSpPr>
          <p:nvPr>
            <p:ph sz="quarter" idx="2"/>
          </p:nvPr>
        </p:nvSpPr>
        <p:spPr>
          <a:xfrm>
            <a:off x="457200" y="1988840"/>
            <a:ext cx="8147248" cy="4371480"/>
          </a:xfrm>
        </p:spPr>
        <p:txBody>
          <a:bodyPr numCol="2"/>
          <a:lstStyle/>
          <a:p>
            <a:r>
              <a:rPr lang="nl-NL" sz="2400" b="1" dirty="0"/>
              <a:t>Sterke </a:t>
            </a:r>
            <a:r>
              <a:rPr lang="nl-NL" sz="2400" b="1" dirty="0" smtClean="0"/>
              <a:t>groeispurt</a:t>
            </a:r>
          </a:p>
          <a:p>
            <a:r>
              <a:rPr lang="nl-NL" sz="2400" b="1" dirty="0"/>
              <a:t>Groei schaamhaar</a:t>
            </a:r>
          </a:p>
          <a:p>
            <a:r>
              <a:rPr lang="nl-NL" sz="2400" b="1" dirty="0"/>
              <a:t>Groei okselhaar </a:t>
            </a:r>
          </a:p>
          <a:p>
            <a:r>
              <a:rPr lang="nl-NL" sz="2400" b="1" dirty="0"/>
              <a:t>Penis wordt langer</a:t>
            </a:r>
          </a:p>
          <a:p>
            <a:r>
              <a:rPr lang="nl-NL" sz="2400" b="1" dirty="0"/>
              <a:t>Haargroei op het gezicht</a:t>
            </a:r>
          </a:p>
          <a:p>
            <a:r>
              <a:rPr lang="nl-NL" sz="2400" b="1" dirty="0"/>
              <a:t>Baard in de keel</a:t>
            </a:r>
          </a:p>
          <a:p>
            <a:r>
              <a:rPr lang="nl-NL" sz="2400" b="1" dirty="0"/>
              <a:t>Groei van balzak en </a:t>
            </a:r>
            <a:r>
              <a:rPr lang="nl-NL" sz="2400" b="1" dirty="0" smtClean="0"/>
              <a:t>zaadballen</a:t>
            </a:r>
          </a:p>
          <a:p>
            <a:endParaRPr lang="nl-NL" sz="2400" b="1" dirty="0"/>
          </a:p>
          <a:p>
            <a:endParaRPr lang="nl-NL" sz="2400" b="1" dirty="0" smtClean="0"/>
          </a:p>
          <a:p>
            <a:r>
              <a:rPr lang="nl-NL" sz="2400" b="1" dirty="0"/>
              <a:t>Sterke groeispurt</a:t>
            </a:r>
          </a:p>
          <a:p>
            <a:r>
              <a:rPr lang="nl-NL" sz="2400" b="1" dirty="0"/>
              <a:t>Groei schaamhaar</a:t>
            </a:r>
          </a:p>
          <a:p>
            <a:r>
              <a:rPr lang="nl-NL" sz="2400" b="1" dirty="0"/>
              <a:t>Groei okselhaar </a:t>
            </a:r>
          </a:p>
          <a:p>
            <a:r>
              <a:rPr lang="nl-NL" sz="2400" b="1" dirty="0"/>
              <a:t>Beginnende borstgroei</a:t>
            </a:r>
          </a:p>
          <a:p>
            <a:r>
              <a:rPr lang="nl-NL" sz="2400" b="1" dirty="0"/>
              <a:t>Volwassen borstgrootte</a:t>
            </a:r>
          </a:p>
          <a:p>
            <a:r>
              <a:rPr lang="nl-NL" sz="2400" b="1" dirty="0"/>
              <a:t>Eerste menstruatie</a:t>
            </a:r>
          </a:p>
          <a:p>
            <a:r>
              <a:rPr lang="nl-NL" sz="2400" b="1" dirty="0"/>
              <a:t>Verandering van lichaamsvorm</a:t>
            </a:r>
          </a:p>
          <a:p>
            <a:pPr marL="0" indent="0">
              <a:buNone/>
            </a:pPr>
            <a:endParaRPr lang="nl-NL" sz="2400" dirty="0"/>
          </a:p>
          <a:p>
            <a:endParaRPr lang="nl-NL" dirty="0"/>
          </a:p>
        </p:txBody>
      </p:sp>
    </p:spTree>
    <p:extLst>
      <p:ext uri="{BB962C8B-B14F-4D97-AF65-F5344CB8AC3E}">
        <p14:creationId xmlns:p14="http://schemas.microsoft.com/office/powerpoint/2010/main" val="245563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9" dur="500"/>
                                        <p:tgtEl>
                                          <p:spTgt spid="5">
                                            <p:txEl>
                                              <p:pRg st="0" end="0"/>
                                            </p:txEl>
                                          </p:spTgt>
                                        </p:tgtEl>
                                        <p:attrNameLst>
                                          <p:attrName>ppt_y</p:attrName>
                                        </p:attrNameLst>
                                      </p:cBhvr>
                                      <p:tavLst>
                                        <p:tav tm="0">
                                          <p:val>
                                            <p:strVal val="ppt_y"/>
                                          </p:val>
                                        </p:tav>
                                        <p:tav tm="100000">
                                          <p:val>
                                            <p:strVal val="1+ppt_h/2"/>
                                          </p:val>
                                        </p:tav>
                                      </p:tavLst>
                                    </p:anim>
                                    <p:set>
                                      <p:cBhvr>
                                        <p:cTn id="50" dur="1" fill="hold">
                                          <p:stCondLst>
                                            <p:cond delay="499"/>
                                          </p:stCondLst>
                                        </p:cTn>
                                        <p:tgtEl>
                                          <p:spTgt spid="5">
                                            <p:txEl>
                                              <p:pRg st="0" end="0"/>
                                            </p:txEl>
                                          </p:spTgt>
                                        </p:tgtEl>
                                        <p:attrNameLst>
                                          <p:attrName>style.visibility</p:attrName>
                                        </p:attrNameLst>
                                      </p:cBhvr>
                                      <p:to>
                                        <p:strVal val="hidden"/>
                                      </p:to>
                                    </p:set>
                                  </p:childTnLst>
                                </p:cTn>
                              </p:par>
                            </p:childTnLst>
                          </p:cTn>
                        </p:par>
                        <p:par>
                          <p:cTn id="51" fill="hold">
                            <p:stCondLst>
                              <p:cond delay="500"/>
                            </p:stCondLst>
                            <p:childTnLst>
                              <p:par>
                                <p:cTn id="52" presetID="2" presetClass="exit" presetSubtype="4" fill="hold" grpId="1" nodeType="afterEffect">
                                  <p:stCondLst>
                                    <p:cond delay="0"/>
                                  </p:stCondLst>
                                  <p:childTnLst>
                                    <p:anim calcmode="lin" valueType="num">
                                      <p:cBhvr additive="base">
                                        <p:cTn id="53" dur="500"/>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54" dur="500"/>
                                        <p:tgtEl>
                                          <p:spTgt spid="5">
                                            <p:txEl>
                                              <p:pRg st="1" end="1"/>
                                            </p:txEl>
                                          </p:spTgt>
                                        </p:tgtEl>
                                        <p:attrNameLst>
                                          <p:attrName>ppt_y</p:attrName>
                                        </p:attrNameLst>
                                      </p:cBhvr>
                                      <p:tavLst>
                                        <p:tav tm="0">
                                          <p:val>
                                            <p:strVal val="ppt_y"/>
                                          </p:val>
                                        </p:tav>
                                        <p:tav tm="100000">
                                          <p:val>
                                            <p:strVal val="1+ppt_h/2"/>
                                          </p:val>
                                        </p:tav>
                                      </p:tavLst>
                                    </p:anim>
                                    <p:set>
                                      <p:cBhvr>
                                        <p:cTn id="55" dur="1" fill="hold">
                                          <p:stCondLst>
                                            <p:cond delay="499"/>
                                          </p:stCondLst>
                                        </p:cTn>
                                        <p:tgtEl>
                                          <p:spTgt spid="5">
                                            <p:txEl>
                                              <p:pRg st="1" end="1"/>
                                            </p:txEl>
                                          </p:spTgt>
                                        </p:tgtEl>
                                        <p:attrNameLst>
                                          <p:attrName>style.visibility</p:attrName>
                                        </p:attrNameLst>
                                      </p:cBhvr>
                                      <p:to>
                                        <p:strVal val="hidden"/>
                                      </p:to>
                                    </p:set>
                                  </p:childTnLst>
                                </p:cTn>
                              </p:par>
                            </p:childTnLst>
                          </p:cTn>
                        </p:par>
                        <p:par>
                          <p:cTn id="56" fill="hold">
                            <p:stCondLst>
                              <p:cond delay="1000"/>
                            </p:stCondLst>
                            <p:childTnLst>
                              <p:par>
                                <p:cTn id="57" presetID="2" presetClass="exit" presetSubtype="4" fill="hold" grpId="1" nodeType="afterEffect">
                                  <p:stCondLst>
                                    <p:cond delay="0"/>
                                  </p:stCondLst>
                                  <p:childTnLst>
                                    <p:anim calcmode="lin" valueType="num">
                                      <p:cBhvr additive="base">
                                        <p:cTn id="58" dur="500"/>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9" dur="500"/>
                                        <p:tgtEl>
                                          <p:spTgt spid="5">
                                            <p:txEl>
                                              <p:pRg st="2" end="2"/>
                                            </p:txEl>
                                          </p:spTgt>
                                        </p:tgtEl>
                                        <p:attrNameLst>
                                          <p:attrName>ppt_y</p:attrName>
                                        </p:attrNameLst>
                                      </p:cBhvr>
                                      <p:tavLst>
                                        <p:tav tm="0">
                                          <p:val>
                                            <p:strVal val="ppt_y"/>
                                          </p:val>
                                        </p:tav>
                                        <p:tav tm="100000">
                                          <p:val>
                                            <p:strVal val="1+ppt_h/2"/>
                                          </p:val>
                                        </p:tav>
                                      </p:tavLst>
                                    </p:anim>
                                    <p:set>
                                      <p:cBhvr>
                                        <p:cTn id="60" dur="1" fill="hold">
                                          <p:stCondLst>
                                            <p:cond delay="499"/>
                                          </p:stCondLst>
                                        </p:cTn>
                                        <p:tgtEl>
                                          <p:spTgt spid="5">
                                            <p:txEl>
                                              <p:pRg st="2" end="2"/>
                                            </p:txEl>
                                          </p:spTgt>
                                        </p:tgtEl>
                                        <p:attrNameLst>
                                          <p:attrName>style.visibility</p:attrName>
                                        </p:attrNameLst>
                                      </p:cBhvr>
                                      <p:to>
                                        <p:strVal val="hidden"/>
                                      </p:to>
                                    </p:set>
                                  </p:childTnLst>
                                </p:cTn>
                              </p:par>
                            </p:childTnLst>
                          </p:cTn>
                        </p:par>
                        <p:par>
                          <p:cTn id="61" fill="hold">
                            <p:stCondLst>
                              <p:cond delay="1500"/>
                            </p:stCondLst>
                            <p:childTnLst>
                              <p:par>
                                <p:cTn id="62" presetID="2" presetClass="exit" presetSubtype="4" fill="hold" grpId="1" nodeType="afterEffect">
                                  <p:stCondLst>
                                    <p:cond delay="0"/>
                                  </p:stCondLst>
                                  <p:childTnLst>
                                    <p:anim calcmode="lin" valueType="num">
                                      <p:cBhvr additive="base">
                                        <p:cTn id="63" dur="500"/>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64" dur="500"/>
                                        <p:tgtEl>
                                          <p:spTgt spid="5">
                                            <p:txEl>
                                              <p:pRg st="3" end="3"/>
                                            </p:txEl>
                                          </p:spTgt>
                                        </p:tgtEl>
                                        <p:attrNameLst>
                                          <p:attrName>ppt_y</p:attrName>
                                        </p:attrNameLst>
                                      </p:cBhvr>
                                      <p:tavLst>
                                        <p:tav tm="0">
                                          <p:val>
                                            <p:strVal val="ppt_y"/>
                                          </p:val>
                                        </p:tav>
                                        <p:tav tm="100000">
                                          <p:val>
                                            <p:strVal val="1+ppt_h/2"/>
                                          </p:val>
                                        </p:tav>
                                      </p:tavLst>
                                    </p:anim>
                                    <p:set>
                                      <p:cBhvr>
                                        <p:cTn id="65" dur="1" fill="hold">
                                          <p:stCondLst>
                                            <p:cond delay="499"/>
                                          </p:stCondLst>
                                        </p:cTn>
                                        <p:tgtEl>
                                          <p:spTgt spid="5">
                                            <p:txEl>
                                              <p:pRg st="3" end="3"/>
                                            </p:txEl>
                                          </p:spTgt>
                                        </p:tgtEl>
                                        <p:attrNameLst>
                                          <p:attrName>style.visibility</p:attrName>
                                        </p:attrNameLst>
                                      </p:cBhvr>
                                      <p:to>
                                        <p:strVal val="hidden"/>
                                      </p:to>
                                    </p:set>
                                  </p:childTnLst>
                                </p:cTn>
                              </p:par>
                            </p:childTnLst>
                          </p:cTn>
                        </p:par>
                        <p:par>
                          <p:cTn id="66" fill="hold">
                            <p:stCondLst>
                              <p:cond delay="2000"/>
                            </p:stCondLst>
                            <p:childTnLst>
                              <p:par>
                                <p:cTn id="67" presetID="2" presetClass="exit" presetSubtype="4" fill="hold" grpId="1" nodeType="afterEffect">
                                  <p:stCondLst>
                                    <p:cond delay="0"/>
                                  </p:stCondLst>
                                  <p:childTnLst>
                                    <p:anim calcmode="lin" valueType="num">
                                      <p:cBhvr additive="base">
                                        <p:cTn id="68" dur="500"/>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69" dur="500"/>
                                        <p:tgtEl>
                                          <p:spTgt spid="5">
                                            <p:txEl>
                                              <p:pRg st="4" end="4"/>
                                            </p:txEl>
                                          </p:spTgt>
                                        </p:tgtEl>
                                        <p:attrNameLst>
                                          <p:attrName>ppt_y</p:attrName>
                                        </p:attrNameLst>
                                      </p:cBhvr>
                                      <p:tavLst>
                                        <p:tav tm="0">
                                          <p:val>
                                            <p:strVal val="ppt_y"/>
                                          </p:val>
                                        </p:tav>
                                        <p:tav tm="100000">
                                          <p:val>
                                            <p:strVal val="1+ppt_h/2"/>
                                          </p:val>
                                        </p:tav>
                                      </p:tavLst>
                                    </p:anim>
                                    <p:set>
                                      <p:cBhvr>
                                        <p:cTn id="70" dur="1" fill="hold">
                                          <p:stCondLst>
                                            <p:cond delay="499"/>
                                          </p:stCondLst>
                                        </p:cTn>
                                        <p:tgtEl>
                                          <p:spTgt spid="5">
                                            <p:txEl>
                                              <p:pRg st="4" end="4"/>
                                            </p:txEl>
                                          </p:spTgt>
                                        </p:tgtEl>
                                        <p:attrNameLst>
                                          <p:attrName>style.visibility</p:attrName>
                                        </p:attrNameLst>
                                      </p:cBhvr>
                                      <p:to>
                                        <p:strVal val="hidden"/>
                                      </p:to>
                                    </p:set>
                                  </p:childTnLst>
                                </p:cTn>
                              </p:par>
                            </p:childTnLst>
                          </p:cTn>
                        </p:par>
                        <p:par>
                          <p:cTn id="71" fill="hold">
                            <p:stCondLst>
                              <p:cond delay="2500"/>
                            </p:stCondLst>
                            <p:childTnLst>
                              <p:par>
                                <p:cTn id="72" presetID="2" presetClass="exit" presetSubtype="4" fill="hold" grpId="1" nodeType="afterEffect">
                                  <p:stCondLst>
                                    <p:cond delay="0"/>
                                  </p:stCondLst>
                                  <p:childTnLst>
                                    <p:anim calcmode="lin" valueType="num">
                                      <p:cBhvr additive="base">
                                        <p:cTn id="73" dur="500"/>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74" dur="500"/>
                                        <p:tgtEl>
                                          <p:spTgt spid="5">
                                            <p:txEl>
                                              <p:pRg st="5" end="5"/>
                                            </p:txEl>
                                          </p:spTgt>
                                        </p:tgtEl>
                                        <p:attrNameLst>
                                          <p:attrName>ppt_y</p:attrName>
                                        </p:attrNameLst>
                                      </p:cBhvr>
                                      <p:tavLst>
                                        <p:tav tm="0">
                                          <p:val>
                                            <p:strVal val="ppt_y"/>
                                          </p:val>
                                        </p:tav>
                                        <p:tav tm="100000">
                                          <p:val>
                                            <p:strVal val="1+ppt_h/2"/>
                                          </p:val>
                                        </p:tav>
                                      </p:tavLst>
                                    </p:anim>
                                    <p:set>
                                      <p:cBhvr>
                                        <p:cTn id="75" dur="1" fill="hold">
                                          <p:stCondLst>
                                            <p:cond delay="499"/>
                                          </p:stCondLst>
                                        </p:cTn>
                                        <p:tgtEl>
                                          <p:spTgt spid="5">
                                            <p:txEl>
                                              <p:pRg st="5" end="5"/>
                                            </p:txEl>
                                          </p:spTgt>
                                        </p:tgtEl>
                                        <p:attrNameLst>
                                          <p:attrName>style.visibility</p:attrName>
                                        </p:attrNameLst>
                                      </p:cBhvr>
                                      <p:to>
                                        <p:strVal val="hidden"/>
                                      </p:to>
                                    </p:set>
                                  </p:childTnLst>
                                </p:cTn>
                              </p:par>
                            </p:childTnLst>
                          </p:cTn>
                        </p:par>
                        <p:par>
                          <p:cTn id="76" fill="hold">
                            <p:stCondLst>
                              <p:cond delay="3000"/>
                            </p:stCondLst>
                            <p:childTnLst>
                              <p:par>
                                <p:cTn id="77" presetID="2" presetClass="exit" presetSubtype="4" fill="hold" grpId="1" nodeType="afterEffect">
                                  <p:stCondLst>
                                    <p:cond delay="0"/>
                                  </p:stCondLst>
                                  <p:childTnLst>
                                    <p:anim calcmode="lin" valueType="num">
                                      <p:cBhvr additive="base">
                                        <p:cTn id="78" dur="500"/>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79" dur="500"/>
                                        <p:tgtEl>
                                          <p:spTgt spid="5">
                                            <p:txEl>
                                              <p:pRg st="6" end="6"/>
                                            </p:txEl>
                                          </p:spTgt>
                                        </p:tgtEl>
                                        <p:attrNameLst>
                                          <p:attrName>ppt_y</p:attrName>
                                        </p:attrNameLst>
                                      </p:cBhvr>
                                      <p:tavLst>
                                        <p:tav tm="0">
                                          <p:val>
                                            <p:strVal val="ppt_y"/>
                                          </p:val>
                                        </p:tav>
                                        <p:tav tm="100000">
                                          <p:val>
                                            <p:strVal val="1+ppt_h/2"/>
                                          </p:val>
                                        </p:tav>
                                      </p:tavLst>
                                    </p:anim>
                                    <p:set>
                                      <p:cBhvr>
                                        <p:cTn id="80" dur="1" fill="hold">
                                          <p:stCondLst>
                                            <p:cond delay="499"/>
                                          </p:stCondLst>
                                        </p:cTn>
                                        <p:tgtEl>
                                          <p:spTgt spid="5">
                                            <p:txEl>
                                              <p:pRg st="6" end="6"/>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txEl>
                                              <p:pRg st="9" end="9"/>
                                            </p:txEl>
                                          </p:spTgt>
                                        </p:tgtEl>
                                        <p:attrNameLst>
                                          <p:attrName>style.visibility</p:attrName>
                                        </p:attrNameLst>
                                      </p:cBhvr>
                                      <p:to>
                                        <p:strVal val="visible"/>
                                      </p:to>
                                    </p:set>
                                    <p:anim calcmode="lin" valueType="num">
                                      <p:cBhvr additive="base">
                                        <p:cTn id="8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
                                            <p:txEl>
                                              <p:pRg st="10" end="10"/>
                                            </p:txEl>
                                          </p:spTgt>
                                        </p:tgtEl>
                                        <p:attrNameLst>
                                          <p:attrName>style.visibility</p:attrName>
                                        </p:attrNameLst>
                                      </p:cBhvr>
                                      <p:to>
                                        <p:strVal val="visible"/>
                                      </p:to>
                                    </p:set>
                                    <p:anim calcmode="lin" valueType="num">
                                      <p:cBhvr additive="base">
                                        <p:cTn id="9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5">
                                            <p:txEl>
                                              <p:pRg st="11" end="11"/>
                                            </p:txEl>
                                          </p:spTgt>
                                        </p:tgtEl>
                                        <p:attrNameLst>
                                          <p:attrName>style.visibility</p:attrName>
                                        </p:attrNameLst>
                                      </p:cBhvr>
                                      <p:to>
                                        <p:strVal val="visible"/>
                                      </p:to>
                                    </p:set>
                                    <p:anim calcmode="lin" valueType="num">
                                      <p:cBhvr additive="base">
                                        <p:cTn id="9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5">
                                            <p:txEl>
                                              <p:pRg st="12" end="12"/>
                                            </p:txEl>
                                          </p:spTgt>
                                        </p:tgtEl>
                                        <p:attrNameLst>
                                          <p:attrName>style.visibility</p:attrName>
                                        </p:attrNameLst>
                                      </p:cBhvr>
                                      <p:to>
                                        <p:strVal val="visible"/>
                                      </p:to>
                                    </p:set>
                                    <p:anim calcmode="lin" valueType="num">
                                      <p:cBhvr additive="base">
                                        <p:cTn id="10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5">
                                            <p:txEl>
                                              <p:pRg st="13" end="13"/>
                                            </p:txEl>
                                          </p:spTgt>
                                        </p:tgtEl>
                                        <p:attrNameLst>
                                          <p:attrName>style.visibility</p:attrName>
                                        </p:attrNameLst>
                                      </p:cBhvr>
                                      <p:to>
                                        <p:strVal val="visible"/>
                                      </p:to>
                                    </p:set>
                                    <p:anim calcmode="lin" valueType="num">
                                      <p:cBhvr additive="base">
                                        <p:cTn id="109"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5">
                                            <p:txEl>
                                              <p:pRg st="14" end="14"/>
                                            </p:txEl>
                                          </p:spTgt>
                                        </p:tgtEl>
                                        <p:attrNameLst>
                                          <p:attrName>style.visibility</p:attrName>
                                        </p:attrNameLst>
                                      </p:cBhvr>
                                      <p:to>
                                        <p:strVal val="visible"/>
                                      </p:to>
                                    </p:set>
                                    <p:anim calcmode="lin" valueType="num">
                                      <p:cBhvr additive="base">
                                        <p:cTn id="115"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5">
                                            <p:txEl>
                                              <p:pRg st="15" end="15"/>
                                            </p:txEl>
                                          </p:spTgt>
                                        </p:tgtEl>
                                        <p:attrNameLst>
                                          <p:attrName>style.visibility</p:attrName>
                                        </p:attrNameLst>
                                      </p:cBhvr>
                                      <p:to>
                                        <p:strVal val="visible"/>
                                      </p:to>
                                    </p:set>
                                    <p:anim calcmode="lin" valueType="num">
                                      <p:cBhvr additive="base">
                                        <p:cTn id="121"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xit" presetSubtype="4" fill="hold" grpId="1" nodeType="clickEffect">
                                  <p:stCondLst>
                                    <p:cond delay="0"/>
                                  </p:stCondLst>
                                  <p:childTnLst>
                                    <p:anim calcmode="lin" valueType="num">
                                      <p:cBhvr additive="base">
                                        <p:cTn id="126" dur="500"/>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27" dur="500"/>
                                        <p:tgtEl>
                                          <p:spTgt spid="5">
                                            <p:txEl>
                                              <p:pRg st="9" end="9"/>
                                            </p:txEl>
                                          </p:spTgt>
                                        </p:tgtEl>
                                        <p:attrNameLst>
                                          <p:attrName>ppt_y</p:attrName>
                                        </p:attrNameLst>
                                      </p:cBhvr>
                                      <p:tavLst>
                                        <p:tav tm="0">
                                          <p:val>
                                            <p:strVal val="ppt_y"/>
                                          </p:val>
                                        </p:tav>
                                        <p:tav tm="100000">
                                          <p:val>
                                            <p:strVal val="1+ppt_h/2"/>
                                          </p:val>
                                        </p:tav>
                                      </p:tavLst>
                                    </p:anim>
                                    <p:set>
                                      <p:cBhvr>
                                        <p:cTn id="128" dur="1" fill="hold">
                                          <p:stCondLst>
                                            <p:cond delay="499"/>
                                          </p:stCondLst>
                                        </p:cTn>
                                        <p:tgtEl>
                                          <p:spTgt spid="5">
                                            <p:txEl>
                                              <p:pRg st="9" end="9"/>
                                            </p:txEl>
                                          </p:spTgt>
                                        </p:tgtEl>
                                        <p:attrNameLst>
                                          <p:attrName>style.visibility</p:attrName>
                                        </p:attrNameLst>
                                      </p:cBhvr>
                                      <p:to>
                                        <p:strVal val="hidden"/>
                                      </p:to>
                                    </p:set>
                                  </p:childTnLst>
                                </p:cTn>
                              </p:par>
                            </p:childTnLst>
                          </p:cTn>
                        </p:par>
                        <p:par>
                          <p:cTn id="129" fill="hold">
                            <p:stCondLst>
                              <p:cond delay="500"/>
                            </p:stCondLst>
                            <p:childTnLst>
                              <p:par>
                                <p:cTn id="130" presetID="2" presetClass="exit" presetSubtype="4" fill="hold" grpId="1" nodeType="afterEffect">
                                  <p:stCondLst>
                                    <p:cond delay="0"/>
                                  </p:stCondLst>
                                  <p:childTnLst>
                                    <p:anim calcmode="lin" valueType="num">
                                      <p:cBhvr additive="base">
                                        <p:cTn id="131" dur="500"/>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132" dur="500"/>
                                        <p:tgtEl>
                                          <p:spTgt spid="5">
                                            <p:txEl>
                                              <p:pRg st="10" end="10"/>
                                            </p:txEl>
                                          </p:spTgt>
                                        </p:tgtEl>
                                        <p:attrNameLst>
                                          <p:attrName>ppt_y</p:attrName>
                                        </p:attrNameLst>
                                      </p:cBhvr>
                                      <p:tavLst>
                                        <p:tav tm="0">
                                          <p:val>
                                            <p:strVal val="ppt_y"/>
                                          </p:val>
                                        </p:tav>
                                        <p:tav tm="100000">
                                          <p:val>
                                            <p:strVal val="1+ppt_h/2"/>
                                          </p:val>
                                        </p:tav>
                                      </p:tavLst>
                                    </p:anim>
                                    <p:set>
                                      <p:cBhvr>
                                        <p:cTn id="133" dur="1" fill="hold">
                                          <p:stCondLst>
                                            <p:cond delay="499"/>
                                          </p:stCondLst>
                                        </p:cTn>
                                        <p:tgtEl>
                                          <p:spTgt spid="5">
                                            <p:txEl>
                                              <p:pRg st="10" end="10"/>
                                            </p:txEl>
                                          </p:spTgt>
                                        </p:tgtEl>
                                        <p:attrNameLst>
                                          <p:attrName>style.visibility</p:attrName>
                                        </p:attrNameLst>
                                      </p:cBhvr>
                                      <p:to>
                                        <p:strVal val="hidden"/>
                                      </p:to>
                                    </p:set>
                                  </p:childTnLst>
                                </p:cTn>
                              </p:par>
                            </p:childTnLst>
                          </p:cTn>
                        </p:par>
                        <p:par>
                          <p:cTn id="134" fill="hold">
                            <p:stCondLst>
                              <p:cond delay="1000"/>
                            </p:stCondLst>
                            <p:childTnLst>
                              <p:par>
                                <p:cTn id="135" presetID="2" presetClass="exit" presetSubtype="4" fill="hold" grpId="1" nodeType="afterEffect">
                                  <p:stCondLst>
                                    <p:cond delay="0"/>
                                  </p:stCondLst>
                                  <p:childTnLst>
                                    <p:anim calcmode="lin" valueType="num">
                                      <p:cBhvr additive="base">
                                        <p:cTn id="136" dur="500"/>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137" dur="500"/>
                                        <p:tgtEl>
                                          <p:spTgt spid="5">
                                            <p:txEl>
                                              <p:pRg st="11" end="11"/>
                                            </p:txEl>
                                          </p:spTgt>
                                        </p:tgtEl>
                                        <p:attrNameLst>
                                          <p:attrName>ppt_y</p:attrName>
                                        </p:attrNameLst>
                                      </p:cBhvr>
                                      <p:tavLst>
                                        <p:tav tm="0">
                                          <p:val>
                                            <p:strVal val="ppt_y"/>
                                          </p:val>
                                        </p:tav>
                                        <p:tav tm="100000">
                                          <p:val>
                                            <p:strVal val="1+ppt_h/2"/>
                                          </p:val>
                                        </p:tav>
                                      </p:tavLst>
                                    </p:anim>
                                    <p:set>
                                      <p:cBhvr>
                                        <p:cTn id="138" dur="1" fill="hold">
                                          <p:stCondLst>
                                            <p:cond delay="499"/>
                                          </p:stCondLst>
                                        </p:cTn>
                                        <p:tgtEl>
                                          <p:spTgt spid="5">
                                            <p:txEl>
                                              <p:pRg st="11" end="11"/>
                                            </p:txEl>
                                          </p:spTgt>
                                        </p:tgtEl>
                                        <p:attrNameLst>
                                          <p:attrName>style.visibility</p:attrName>
                                        </p:attrNameLst>
                                      </p:cBhvr>
                                      <p:to>
                                        <p:strVal val="hidden"/>
                                      </p:to>
                                    </p:set>
                                  </p:childTnLst>
                                </p:cTn>
                              </p:par>
                            </p:childTnLst>
                          </p:cTn>
                        </p:par>
                        <p:par>
                          <p:cTn id="139" fill="hold">
                            <p:stCondLst>
                              <p:cond delay="1500"/>
                            </p:stCondLst>
                            <p:childTnLst>
                              <p:par>
                                <p:cTn id="140" presetID="2" presetClass="exit" presetSubtype="4" fill="hold" grpId="1" nodeType="afterEffect">
                                  <p:stCondLst>
                                    <p:cond delay="0"/>
                                  </p:stCondLst>
                                  <p:childTnLst>
                                    <p:anim calcmode="lin" valueType="num">
                                      <p:cBhvr additive="base">
                                        <p:cTn id="141" dur="500"/>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142" dur="500"/>
                                        <p:tgtEl>
                                          <p:spTgt spid="5">
                                            <p:txEl>
                                              <p:pRg st="12" end="12"/>
                                            </p:txEl>
                                          </p:spTgt>
                                        </p:tgtEl>
                                        <p:attrNameLst>
                                          <p:attrName>ppt_y</p:attrName>
                                        </p:attrNameLst>
                                      </p:cBhvr>
                                      <p:tavLst>
                                        <p:tav tm="0">
                                          <p:val>
                                            <p:strVal val="ppt_y"/>
                                          </p:val>
                                        </p:tav>
                                        <p:tav tm="100000">
                                          <p:val>
                                            <p:strVal val="1+ppt_h/2"/>
                                          </p:val>
                                        </p:tav>
                                      </p:tavLst>
                                    </p:anim>
                                    <p:set>
                                      <p:cBhvr>
                                        <p:cTn id="143" dur="1" fill="hold">
                                          <p:stCondLst>
                                            <p:cond delay="499"/>
                                          </p:stCondLst>
                                        </p:cTn>
                                        <p:tgtEl>
                                          <p:spTgt spid="5">
                                            <p:txEl>
                                              <p:pRg st="12" end="12"/>
                                            </p:txEl>
                                          </p:spTgt>
                                        </p:tgtEl>
                                        <p:attrNameLst>
                                          <p:attrName>style.visibility</p:attrName>
                                        </p:attrNameLst>
                                      </p:cBhvr>
                                      <p:to>
                                        <p:strVal val="hidden"/>
                                      </p:to>
                                    </p:set>
                                  </p:childTnLst>
                                </p:cTn>
                              </p:par>
                            </p:childTnLst>
                          </p:cTn>
                        </p:par>
                        <p:par>
                          <p:cTn id="144" fill="hold">
                            <p:stCondLst>
                              <p:cond delay="2000"/>
                            </p:stCondLst>
                            <p:childTnLst>
                              <p:par>
                                <p:cTn id="145" presetID="2" presetClass="exit" presetSubtype="4" fill="hold" grpId="1" nodeType="afterEffect">
                                  <p:stCondLst>
                                    <p:cond delay="0"/>
                                  </p:stCondLst>
                                  <p:childTnLst>
                                    <p:anim calcmode="lin" valueType="num">
                                      <p:cBhvr additive="base">
                                        <p:cTn id="146" dur="500"/>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147" dur="500"/>
                                        <p:tgtEl>
                                          <p:spTgt spid="5">
                                            <p:txEl>
                                              <p:pRg st="13" end="13"/>
                                            </p:txEl>
                                          </p:spTgt>
                                        </p:tgtEl>
                                        <p:attrNameLst>
                                          <p:attrName>ppt_y</p:attrName>
                                        </p:attrNameLst>
                                      </p:cBhvr>
                                      <p:tavLst>
                                        <p:tav tm="0">
                                          <p:val>
                                            <p:strVal val="ppt_y"/>
                                          </p:val>
                                        </p:tav>
                                        <p:tav tm="100000">
                                          <p:val>
                                            <p:strVal val="1+ppt_h/2"/>
                                          </p:val>
                                        </p:tav>
                                      </p:tavLst>
                                    </p:anim>
                                    <p:set>
                                      <p:cBhvr>
                                        <p:cTn id="148" dur="1" fill="hold">
                                          <p:stCondLst>
                                            <p:cond delay="499"/>
                                          </p:stCondLst>
                                        </p:cTn>
                                        <p:tgtEl>
                                          <p:spTgt spid="5">
                                            <p:txEl>
                                              <p:pRg st="13" end="13"/>
                                            </p:txEl>
                                          </p:spTgt>
                                        </p:tgtEl>
                                        <p:attrNameLst>
                                          <p:attrName>style.visibility</p:attrName>
                                        </p:attrNameLst>
                                      </p:cBhvr>
                                      <p:to>
                                        <p:strVal val="hidden"/>
                                      </p:to>
                                    </p:set>
                                  </p:childTnLst>
                                </p:cTn>
                              </p:par>
                            </p:childTnLst>
                          </p:cTn>
                        </p:par>
                        <p:par>
                          <p:cTn id="149" fill="hold">
                            <p:stCondLst>
                              <p:cond delay="2500"/>
                            </p:stCondLst>
                            <p:childTnLst>
                              <p:par>
                                <p:cTn id="150" presetID="2" presetClass="exit" presetSubtype="4" fill="hold" grpId="1" nodeType="afterEffect">
                                  <p:stCondLst>
                                    <p:cond delay="0"/>
                                  </p:stCondLst>
                                  <p:childTnLst>
                                    <p:anim calcmode="lin" valueType="num">
                                      <p:cBhvr additive="base">
                                        <p:cTn id="151" dur="500"/>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152" dur="500"/>
                                        <p:tgtEl>
                                          <p:spTgt spid="5">
                                            <p:txEl>
                                              <p:pRg st="14" end="14"/>
                                            </p:txEl>
                                          </p:spTgt>
                                        </p:tgtEl>
                                        <p:attrNameLst>
                                          <p:attrName>ppt_y</p:attrName>
                                        </p:attrNameLst>
                                      </p:cBhvr>
                                      <p:tavLst>
                                        <p:tav tm="0">
                                          <p:val>
                                            <p:strVal val="ppt_y"/>
                                          </p:val>
                                        </p:tav>
                                        <p:tav tm="100000">
                                          <p:val>
                                            <p:strVal val="1+ppt_h/2"/>
                                          </p:val>
                                        </p:tav>
                                      </p:tavLst>
                                    </p:anim>
                                    <p:set>
                                      <p:cBhvr>
                                        <p:cTn id="153" dur="1" fill="hold">
                                          <p:stCondLst>
                                            <p:cond delay="499"/>
                                          </p:stCondLst>
                                        </p:cTn>
                                        <p:tgtEl>
                                          <p:spTgt spid="5">
                                            <p:txEl>
                                              <p:pRg st="14" end="14"/>
                                            </p:txEl>
                                          </p:spTgt>
                                        </p:tgtEl>
                                        <p:attrNameLst>
                                          <p:attrName>style.visibility</p:attrName>
                                        </p:attrNameLst>
                                      </p:cBhvr>
                                      <p:to>
                                        <p:strVal val="hidden"/>
                                      </p:to>
                                    </p:set>
                                  </p:childTnLst>
                                </p:cTn>
                              </p:par>
                            </p:childTnLst>
                          </p:cTn>
                        </p:par>
                        <p:par>
                          <p:cTn id="154" fill="hold">
                            <p:stCondLst>
                              <p:cond delay="3000"/>
                            </p:stCondLst>
                            <p:childTnLst>
                              <p:par>
                                <p:cTn id="155" presetID="2" presetClass="exit" presetSubtype="4" fill="hold" grpId="1" nodeType="afterEffect">
                                  <p:stCondLst>
                                    <p:cond delay="0"/>
                                  </p:stCondLst>
                                  <p:childTnLst>
                                    <p:anim calcmode="lin" valueType="num">
                                      <p:cBhvr additive="base">
                                        <p:cTn id="156" dur="500"/>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157" dur="500"/>
                                        <p:tgtEl>
                                          <p:spTgt spid="5">
                                            <p:txEl>
                                              <p:pRg st="15" end="15"/>
                                            </p:txEl>
                                          </p:spTgt>
                                        </p:tgtEl>
                                        <p:attrNameLst>
                                          <p:attrName>ppt_y</p:attrName>
                                        </p:attrNameLst>
                                      </p:cBhvr>
                                      <p:tavLst>
                                        <p:tav tm="0">
                                          <p:val>
                                            <p:strVal val="ppt_y"/>
                                          </p:val>
                                        </p:tav>
                                        <p:tav tm="100000">
                                          <p:val>
                                            <p:strVal val="1+ppt_h/2"/>
                                          </p:val>
                                        </p:tav>
                                      </p:tavLst>
                                    </p:anim>
                                    <p:set>
                                      <p:cBhvr>
                                        <p:cTn id="158" dur="1" fill="hold">
                                          <p:stCondLst>
                                            <p:cond delay="499"/>
                                          </p:stCondLst>
                                        </p:cTn>
                                        <p:tgtEl>
                                          <p:spTgt spid="5">
                                            <p:txEl>
                                              <p:pRg st="15" end="1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5" grpId="1"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722344"/>
          </a:xfrm>
        </p:spPr>
        <p:txBody>
          <a:bodyPr>
            <a:normAutofit fontScale="90000"/>
          </a:bodyPr>
          <a:lstStyle/>
          <a:p>
            <a:r>
              <a:rPr lang="nl-NL" dirty="0" smtClean="0"/>
              <a:t>Wat veranderd er aan je lichaam</a:t>
            </a:r>
            <a:endParaRPr lang="nl-NL" dirty="0"/>
          </a:p>
        </p:txBody>
      </p:sp>
      <p:sp>
        <p:nvSpPr>
          <p:cNvPr id="4" name="Tijdelijke aanduiding voor tekst 3"/>
          <p:cNvSpPr>
            <a:spLocks noGrp="1"/>
          </p:cNvSpPr>
          <p:nvPr>
            <p:ph type="body" idx="1"/>
          </p:nvPr>
        </p:nvSpPr>
        <p:spPr>
          <a:xfrm>
            <a:off x="467544" y="1196752"/>
            <a:ext cx="4040188" cy="659352"/>
          </a:xfrm>
        </p:spPr>
        <p:txBody>
          <a:bodyPr/>
          <a:lstStyle/>
          <a:p>
            <a:pPr algn="ctr"/>
            <a:r>
              <a:rPr lang="nl-NL" dirty="0" smtClean="0"/>
              <a:t>Jongen</a:t>
            </a:r>
            <a:endParaRPr lang="nl-NL" dirty="0"/>
          </a:p>
        </p:txBody>
      </p:sp>
      <p:sp>
        <p:nvSpPr>
          <p:cNvPr id="6" name="Tijdelijke aanduiding voor tekst 5"/>
          <p:cNvSpPr>
            <a:spLocks noGrp="1"/>
          </p:cNvSpPr>
          <p:nvPr>
            <p:ph type="body" sz="half" idx="3"/>
          </p:nvPr>
        </p:nvSpPr>
        <p:spPr>
          <a:xfrm>
            <a:off x="4644008" y="1196752"/>
            <a:ext cx="4041775" cy="654843"/>
          </a:xfrm>
        </p:spPr>
        <p:txBody>
          <a:bodyPr/>
          <a:lstStyle/>
          <a:p>
            <a:pPr algn="ctr"/>
            <a:r>
              <a:rPr lang="nl-NL" dirty="0" smtClean="0"/>
              <a:t>Meisje</a:t>
            </a:r>
            <a:endParaRPr lang="nl-NL" dirty="0"/>
          </a:p>
        </p:txBody>
      </p:sp>
      <p:graphicFrame>
        <p:nvGraphicFramePr>
          <p:cNvPr id="8" name="Tijdelijke aanduiding voor inhoud 7"/>
          <p:cNvGraphicFramePr>
            <a:graphicFrameLocks noGrp="1"/>
          </p:cNvGraphicFramePr>
          <p:nvPr>
            <p:ph sz="quarter" idx="2"/>
          </p:nvPr>
        </p:nvGraphicFramePr>
        <p:xfrm>
          <a:off x="457200" y="1844675"/>
          <a:ext cx="4040188" cy="4754880"/>
        </p:xfrm>
        <a:graphic>
          <a:graphicData uri="http://schemas.openxmlformats.org/drawingml/2006/table">
            <a:tbl>
              <a:tblPr firstRow="1" bandRow="1">
                <a:tableStyleId>{5C22544A-7EE6-4342-B048-85BDC9FD1C3A}</a:tableStyleId>
              </a:tblPr>
              <a:tblGrid>
                <a:gridCol w="3394720"/>
                <a:gridCol w="645468"/>
              </a:tblGrid>
              <a:tr h="370840">
                <a:tc>
                  <a:txBody>
                    <a:bodyPr/>
                    <a:lstStyle/>
                    <a:p>
                      <a:r>
                        <a:rPr lang="nl-NL" sz="1800" dirty="0" smtClean="0">
                          <a:solidFill>
                            <a:schemeClr val="bg1"/>
                          </a:solidFill>
                        </a:rPr>
                        <a:t>Sterke groeispurt</a:t>
                      </a:r>
                    </a:p>
                    <a:p>
                      <a:endParaRPr lang="nl-NL" sz="1800" dirty="0" smtClean="0">
                        <a:solidFill>
                          <a:schemeClr val="bg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Groei schaamhaar</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Groei okselhaar </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Penis wordt langer</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Haargroei op het gezicht</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Baard in de keel</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b="1" dirty="0" smtClean="0"/>
                        <a:t>Groei van balzak en zaadballen</a:t>
                      </a:r>
                    </a:p>
                    <a:p>
                      <a:endParaRPr lang="nl-NL" sz="18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bl>
          </a:graphicData>
        </a:graphic>
      </p:graphicFrame>
      <p:sp>
        <p:nvSpPr>
          <p:cNvPr id="7" name="Tijdelijke aanduiding voor inhoud 6"/>
          <p:cNvSpPr>
            <a:spLocks noGrp="1"/>
          </p:cNvSpPr>
          <p:nvPr>
            <p:ph sz="quarter" idx="4"/>
          </p:nvPr>
        </p:nvSpPr>
        <p:spPr>
          <a:xfrm>
            <a:off x="4645025" y="1844824"/>
            <a:ext cx="4041775" cy="4515496"/>
          </a:xfrm>
        </p:spPr>
        <p:txBody>
          <a:bodyPr/>
          <a:lstStyle/>
          <a:p>
            <a:pPr fontAlgn="t"/>
            <a:endParaRPr lang="nl-NL" b="1" dirty="0" smtClean="0"/>
          </a:p>
          <a:p>
            <a:pPr fontAlgn="t"/>
            <a:endParaRPr lang="nl-NL" b="1"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endParaRPr lang="nl-NL" dirty="0"/>
          </a:p>
        </p:txBody>
      </p:sp>
      <p:graphicFrame>
        <p:nvGraphicFramePr>
          <p:cNvPr id="9" name="Tabel 8"/>
          <p:cNvGraphicFramePr>
            <a:graphicFrameLocks noGrp="1"/>
          </p:cNvGraphicFramePr>
          <p:nvPr/>
        </p:nvGraphicFramePr>
        <p:xfrm>
          <a:off x="4716016" y="1844824"/>
          <a:ext cx="4040188" cy="4754880"/>
        </p:xfrm>
        <a:graphic>
          <a:graphicData uri="http://schemas.openxmlformats.org/drawingml/2006/table">
            <a:tbl>
              <a:tblPr firstRow="1" bandRow="1">
                <a:tableStyleId>{5C22544A-7EE6-4342-B048-85BDC9FD1C3A}</a:tableStyleId>
              </a:tblPr>
              <a:tblGrid>
                <a:gridCol w="3394720"/>
                <a:gridCol w="645468"/>
              </a:tblGrid>
              <a:tr h="370840">
                <a:tc>
                  <a:txBody>
                    <a:bodyPr/>
                    <a:lstStyle/>
                    <a:p>
                      <a:r>
                        <a:rPr lang="nl-NL" sz="1800" b="1" dirty="0" smtClean="0">
                          <a:solidFill>
                            <a:schemeClr val="bg1"/>
                          </a:solidFill>
                        </a:rPr>
                        <a:t>Sterke groeispurt</a:t>
                      </a:r>
                    </a:p>
                    <a:p>
                      <a:endParaRPr lang="nl-NL" sz="1800" b="1" dirty="0" smtClean="0">
                        <a:solidFill>
                          <a:schemeClr val="bg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Groei schaamhaar</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Groei okselhaar </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Beginnende borstgroei</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Volwassen borstgrootte</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Eerste menstruatie</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b="1" dirty="0" smtClean="0"/>
                        <a:t>Verandering van lichaamsvorm</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722344"/>
          </a:xfrm>
        </p:spPr>
        <p:txBody>
          <a:bodyPr>
            <a:normAutofit fontScale="90000"/>
          </a:bodyPr>
          <a:lstStyle/>
          <a:p>
            <a:r>
              <a:rPr lang="nl-NL" dirty="0" smtClean="0"/>
              <a:t>Wat veranderd er aan je lichaam</a:t>
            </a:r>
            <a:endParaRPr lang="nl-NL" dirty="0"/>
          </a:p>
        </p:txBody>
      </p:sp>
      <p:sp>
        <p:nvSpPr>
          <p:cNvPr id="4" name="Tijdelijke aanduiding voor tekst 3"/>
          <p:cNvSpPr>
            <a:spLocks noGrp="1"/>
          </p:cNvSpPr>
          <p:nvPr>
            <p:ph type="body" idx="1"/>
          </p:nvPr>
        </p:nvSpPr>
        <p:spPr>
          <a:xfrm>
            <a:off x="467544" y="1196752"/>
            <a:ext cx="4040188" cy="659352"/>
          </a:xfrm>
        </p:spPr>
        <p:txBody>
          <a:bodyPr/>
          <a:lstStyle/>
          <a:p>
            <a:pPr algn="ctr"/>
            <a:r>
              <a:rPr lang="nl-NL" dirty="0" smtClean="0"/>
              <a:t>Jongen</a:t>
            </a:r>
            <a:endParaRPr lang="nl-NL" dirty="0"/>
          </a:p>
        </p:txBody>
      </p:sp>
      <p:sp>
        <p:nvSpPr>
          <p:cNvPr id="6" name="Tijdelijke aanduiding voor tekst 5"/>
          <p:cNvSpPr>
            <a:spLocks noGrp="1"/>
          </p:cNvSpPr>
          <p:nvPr>
            <p:ph type="body" sz="half" idx="3"/>
          </p:nvPr>
        </p:nvSpPr>
        <p:spPr>
          <a:xfrm>
            <a:off x="4644008" y="1196752"/>
            <a:ext cx="4041775" cy="654843"/>
          </a:xfrm>
        </p:spPr>
        <p:txBody>
          <a:bodyPr/>
          <a:lstStyle/>
          <a:p>
            <a:pPr algn="ctr"/>
            <a:r>
              <a:rPr lang="nl-NL" dirty="0" smtClean="0"/>
              <a:t>Meisje</a:t>
            </a:r>
            <a:endParaRPr lang="nl-NL" dirty="0"/>
          </a:p>
        </p:txBody>
      </p:sp>
      <p:pic>
        <p:nvPicPr>
          <p:cNvPr id="8" name="il_fi" descr="http://www.merckmanual.nl/media/mmhe2/figures/2004PED270_01.gif"/>
          <p:cNvPicPr>
            <a:picLocks noGrp="1"/>
          </p:cNvPicPr>
          <p:nvPr>
            <p:ph sz="quarter" idx="4"/>
          </p:nvPr>
        </p:nvPicPr>
        <p:blipFill>
          <a:blip r:embed="rId2" cstate="print"/>
          <a:srcRect r="50538" b="5234"/>
          <a:stretch>
            <a:fillRect/>
          </a:stretch>
        </p:blipFill>
        <p:spPr bwMode="auto">
          <a:xfrm>
            <a:off x="4860032" y="1772816"/>
            <a:ext cx="3888432" cy="4680520"/>
          </a:xfrm>
          <a:prstGeom prst="rect">
            <a:avLst/>
          </a:prstGeom>
          <a:noFill/>
          <a:ln w="9525">
            <a:noFill/>
            <a:miter lim="800000"/>
            <a:headEnd/>
            <a:tailEnd/>
          </a:ln>
        </p:spPr>
      </p:pic>
      <p:pic>
        <p:nvPicPr>
          <p:cNvPr id="9" name="il_fi" descr="http://www.merckmanual.nl/media/mmhe2/figures/2004PED270_01.gif"/>
          <p:cNvPicPr>
            <a:picLocks noGrp="1"/>
          </p:cNvPicPr>
          <p:nvPr>
            <p:ph sz="quarter" idx="2"/>
          </p:nvPr>
        </p:nvPicPr>
        <p:blipFill>
          <a:blip r:embed="rId2" cstate="print"/>
          <a:srcRect l="50108" b="5234"/>
          <a:stretch>
            <a:fillRect/>
          </a:stretch>
        </p:blipFill>
        <p:spPr bwMode="auto">
          <a:xfrm>
            <a:off x="395536" y="1772816"/>
            <a:ext cx="3744416" cy="47525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7544" y="0"/>
            <a:ext cx="8229600" cy="864096"/>
          </a:xfrm>
        </p:spPr>
        <p:txBody>
          <a:bodyPr>
            <a:normAutofit/>
          </a:bodyPr>
          <a:lstStyle/>
          <a:p>
            <a:r>
              <a:rPr lang="nl-NL" dirty="0" smtClean="0"/>
              <a:t>En verder</a:t>
            </a:r>
            <a:endParaRPr lang="nl-NL" dirty="0"/>
          </a:p>
        </p:txBody>
      </p:sp>
      <p:sp>
        <p:nvSpPr>
          <p:cNvPr id="8" name="Tijdelijke aanduiding voor inhoud 7"/>
          <p:cNvSpPr>
            <a:spLocks noGrp="1"/>
          </p:cNvSpPr>
          <p:nvPr>
            <p:ph idx="1"/>
          </p:nvPr>
        </p:nvSpPr>
        <p:spPr>
          <a:xfrm>
            <a:off x="251520" y="836712"/>
            <a:ext cx="8568952" cy="6021288"/>
          </a:xfrm>
        </p:spPr>
        <p:txBody>
          <a:bodyPr>
            <a:normAutofit/>
          </a:bodyPr>
          <a:lstStyle/>
          <a:p>
            <a:r>
              <a:rPr lang="nl-NL" dirty="0" smtClean="0"/>
              <a:t>Tijdens de puberteit ontwikkelen de geslachtskenmerken zich meestal in een vaste volgorde. Het tempo waarin deze veranderingen optreden, is per persoon verschillend maar vindt wel binnen een bepaalde leeftijdsperiode plaats, zoals aangegeven door de vakken in onderstaand diagram.</a:t>
            </a:r>
          </a:p>
          <a:p>
            <a:pPr>
              <a:buNone/>
            </a:pPr>
            <a:endParaRPr lang="nl-NL" dirty="0" smtClean="0"/>
          </a:p>
          <a:p>
            <a:r>
              <a:rPr lang="nl-NL" dirty="0" smtClean="0"/>
              <a:t>De eerste zaadlozing (ejaculatie) treedt meestal op als een jongen tussen 12 en 16 jaar oud is, ongeveer een jaar nadat de penis is gaan groeien. </a:t>
            </a:r>
          </a:p>
          <a:p>
            <a:pPr marL="0" indent="0">
              <a:buNone/>
            </a:pPr>
            <a:endParaRPr lang="nl-NL" dirty="0" smtClean="0"/>
          </a:p>
          <a:p>
            <a:r>
              <a:rPr lang="nl-NL" dirty="0" smtClean="0"/>
              <a:t>Enige borstontwikkeling aan een of beide kanten van het lichaam kan bij jonge adolescente jongens voorkomen en dit verdwijnt meestal binnen een jaar.</a:t>
            </a:r>
          </a:p>
          <a:p>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578</TotalTime>
  <Words>700</Words>
  <Application>Microsoft Office PowerPoint</Application>
  <PresentationFormat>Diavoorstelling (4:3)</PresentationFormat>
  <Paragraphs>175</Paragraphs>
  <Slides>16</Slides>
  <Notes>0</Notes>
  <HiddenSlides>1</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Stroom</vt:lpstr>
      <vt:lpstr>Adolescentie periode</vt:lpstr>
      <vt:lpstr>Tijdslijn  van 0 tot 80</vt:lpstr>
      <vt:lpstr>Tijdslijn  van 0 tot 80</vt:lpstr>
      <vt:lpstr>Adolescentieperiode</vt:lpstr>
      <vt:lpstr>Wat veranderd er aan je lichaam</vt:lpstr>
      <vt:lpstr>Wat veranderd er aan je lichaam</vt:lpstr>
      <vt:lpstr>Wat veranderd er aan je lichaam</vt:lpstr>
      <vt:lpstr>Wat veranderd er aan je lichaam</vt:lpstr>
      <vt:lpstr>En verder</vt:lpstr>
      <vt:lpstr>Seksuele gedragingen</vt:lpstr>
      <vt:lpstr>Filmpjes</vt:lpstr>
      <vt:lpstr>Hygiëne</vt:lpstr>
      <vt:lpstr>Geestelijke veranderingen</vt:lpstr>
      <vt:lpstr>Geestelijke veranderingen</vt:lpstr>
      <vt:lpstr>Geestelijke veranderingen</vt:lpstr>
      <vt:lpstr>Homoseksualiteit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Pubertijd</dc:title>
  <dc:creator>thuis</dc:creator>
  <cp:lastModifiedBy>Docent</cp:lastModifiedBy>
  <cp:revision>176</cp:revision>
  <dcterms:created xsi:type="dcterms:W3CDTF">2012-03-21T21:44:37Z</dcterms:created>
  <dcterms:modified xsi:type="dcterms:W3CDTF">2013-03-05T11:09:07Z</dcterms:modified>
</cp:coreProperties>
</file>