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AA3A5C-D58A-4C12-85C9-C8B658FB03A8}" type="datetimeFigureOut">
              <a:rPr lang="nl-NL" smtClean="0"/>
              <a:pPr/>
              <a:t>19-8-2012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8E8DAE-0271-485F-932A-79E9EA5F5A3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828800"/>
          </a:xfrm>
        </p:spPr>
        <p:txBody>
          <a:bodyPr/>
          <a:lstStyle/>
          <a:p>
            <a:r>
              <a:rPr lang="nl-NL" dirty="0" smtClean="0"/>
              <a:t>Vlaggensysteem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280584"/>
          </a:xfrm>
        </p:spPr>
        <p:txBody>
          <a:bodyPr>
            <a:normAutofit/>
          </a:bodyPr>
          <a:lstStyle/>
          <a:p>
            <a:r>
              <a:rPr lang="nl-NL" sz="2800" dirty="0" smtClean="0"/>
              <a:t>Praten met kinderen en jongeren over seks en seksueel grensoverschrijdend gedrag</a:t>
            </a:r>
            <a:endParaRPr lang="nl-NL" sz="2800" dirty="0"/>
          </a:p>
        </p:txBody>
      </p:sp>
      <p:pic>
        <p:nvPicPr>
          <p:cNvPr id="4" name="il_fi" descr="http://www.seksueelgeweld.info/foto/vlaggen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20888"/>
            <a:ext cx="33843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2" cstate="print"/>
          <a:srcRect l="34876" t="13235" r="33554" b="14118"/>
          <a:stretch>
            <a:fillRect/>
          </a:stretch>
        </p:blipFill>
        <p:spPr bwMode="auto">
          <a:xfrm>
            <a:off x="3779912" y="404664"/>
            <a:ext cx="489654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79512" y="1268760"/>
          <a:ext cx="329184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70766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 cstate="print"/>
          <a:srcRect l="22479" t="13824" r="19174" b="9706"/>
          <a:stretch>
            <a:fillRect/>
          </a:stretch>
        </p:blipFill>
        <p:spPr bwMode="auto">
          <a:xfrm>
            <a:off x="323528" y="1268760"/>
            <a:ext cx="6624736" cy="535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652120" y="476672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41963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……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 cstate="print"/>
          <a:srcRect l="22479" t="13824" r="19174" b="9706"/>
          <a:stretch>
            <a:fillRect/>
          </a:stretch>
        </p:blipFill>
        <p:spPr bwMode="auto">
          <a:xfrm>
            <a:off x="323528" y="1268760"/>
            <a:ext cx="6624736" cy="535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292080" y="260648"/>
          <a:ext cx="329184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70766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 cstate="print"/>
          <a:srcRect l="28099" t="11471" r="27107" b="7059"/>
          <a:stretch>
            <a:fillRect/>
          </a:stretch>
        </p:blipFill>
        <p:spPr bwMode="auto">
          <a:xfrm>
            <a:off x="395536" y="836712"/>
            <a:ext cx="568863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580112" y="260648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41963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……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 cstate="print"/>
          <a:srcRect l="28099" t="11471" r="27107" b="7059"/>
          <a:stretch>
            <a:fillRect/>
          </a:stretch>
        </p:blipFill>
        <p:spPr bwMode="auto">
          <a:xfrm>
            <a:off x="395536" y="836712"/>
            <a:ext cx="568863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580112" y="188640"/>
          <a:ext cx="3283363" cy="4074557"/>
        </p:xfrm>
        <a:graphic>
          <a:graphicData uri="http://schemas.openxmlformats.org/drawingml/2006/table">
            <a:tbl>
              <a:tblPr/>
              <a:tblGrid>
                <a:gridCol w="1644847"/>
                <a:gridCol w="1638516"/>
              </a:tblGrid>
              <a:tr h="455847"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600" b="1" kern="1200">
                          <a:solidFill>
                            <a:srgbClr val="FFFFFF"/>
                          </a:solidFill>
                          <a:latin typeface="Constantia"/>
                          <a:ea typeface="Times New Roman"/>
                          <a:cs typeface="Arial"/>
                        </a:rPr>
                        <a:t>CRITERIUM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169" marR="91169" marT="45585" marB="455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600" b="1" kern="1200">
                          <a:solidFill>
                            <a:srgbClr val="FFFFFF"/>
                          </a:solidFill>
                          <a:latin typeface="Constantia"/>
                          <a:ea typeface="Times New Roman"/>
                          <a:cs typeface="Arial"/>
                        </a:rPr>
                        <a:t>GELE VLAG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169" marR="91169" marT="45585" marB="4558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465343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369742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693267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693267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921190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465343">
                <a:tc>
                  <a:txBody>
                    <a:bodyPr/>
                    <a:lstStyle/>
                    <a:p>
                      <a:pPr marR="457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kern="120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r>
                        <a:rPr lang="nl-NL" sz="1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r>
                        <a:rPr lang="nl-NL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nl-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77" marR="68377" marT="949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4712"/>
          </a:xfrm>
        </p:spPr>
        <p:txBody>
          <a:bodyPr>
            <a:normAutofit/>
          </a:bodyPr>
          <a:lstStyle/>
          <a:p>
            <a:r>
              <a:rPr lang="nl-NL" dirty="0" smtClean="0"/>
              <a:t>Regels seksueel gedrag</a:t>
            </a:r>
            <a:endParaRPr lang="nl-NL" dirty="0"/>
          </a:p>
        </p:txBody>
      </p:sp>
      <p:pic>
        <p:nvPicPr>
          <p:cNvPr id="5" name="il_fi" descr="http://www.accountant.nl/sites/Files/0000027301_Duim_omhoog_tekening.jpg"/>
          <p:cNvPicPr/>
          <p:nvPr/>
        </p:nvPicPr>
        <p:blipFill>
          <a:blip r:embed="rId2" cstate="print"/>
          <a:srcRect r="20238"/>
          <a:stretch>
            <a:fillRect/>
          </a:stretch>
        </p:blipFill>
        <p:spPr bwMode="auto">
          <a:xfrm>
            <a:off x="611560" y="1340768"/>
            <a:ext cx="6381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accountant.nl/sites/Files/0000027301_Duim_omhoog_tekening.jpg"/>
          <p:cNvPicPr/>
          <p:nvPr/>
        </p:nvPicPr>
        <p:blipFill>
          <a:blip r:embed="rId2" cstate="print"/>
          <a:srcRect r="22619"/>
          <a:stretch>
            <a:fillRect/>
          </a:stretch>
        </p:blipFill>
        <p:spPr bwMode="auto">
          <a:xfrm flipH="1">
            <a:off x="1331640" y="1340768"/>
            <a:ext cx="619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www.deviantart.com/download/210694028/smileys_by_musty14-d3hfwj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04864"/>
            <a:ext cx="10081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news4all.org/a99img/export200/is-teken-b.jpg"/>
          <p:cNvPicPr/>
          <p:nvPr/>
        </p:nvPicPr>
        <p:blipFill>
          <a:blip r:embed="rId4" cstate="print"/>
          <a:srcRect l="23500" t="21739" r="10500"/>
          <a:stretch>
            <a:fillRect/>
          </a:stretch>
        </p:blipFill>
        <p:spPr bwMode="auto">
          <a:xfrm>
            <a:off x="683568" y="3212976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l.thumbs.canstockphoto.com/canstock751822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webklik.nl/user_files/2010_11/183815/oog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5013176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l_fi" descr="http://mencoengeraldien.files.wordpress.com/2006/10/pleist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5877272"/>
            <a:ext cx="1186433" cy="8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jdelijke aanduiding voor inhoud 11"/>
          <p:cNvSpPr>
            <a:spLocks noGrp="1"/>
          </p:cNvSpPr>
          <p:nvPr>
            <p:ph idx="1"/>
          </p:nvPr>
        </p:nvSpPr>
        <p:spPr>
          <a:xfrm>
            <a:off x="2123728" y="1340768"/>
            <a:ext cx="6768752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Ik doe alleen seksuele dingen als ik die zelf wil en als de</a:t>
            </a:r>
          </a:p>
          <a:p>
            <a:pPr>
              <a:buNone/>
            </a:pPr>
            <a:r>
              <a:rPr lang="nl-NL" sz="2000" dirty="0" smtClean="0"/>
              <a:t>ander akkoord gaat.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123728" y="2348881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Ik voel me niet onder druk gezet, ik zet niemand onder druk.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123728" y="335699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Ik ben niet de meerdere of de mindere.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23728" y="422108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Ik doe dingen die bij mijn leeftijd passen.</a:t>
            </a:r>
            <a:endParaRPr lang="nl-NL" sz="2000" dirty="0"/>
          </a:p>
        </p:txBody>
      </p:sp>
      <p:sp>
        <p:nvSpPr>
          <p:cNvPr id="17" name="Tekstvak 16"/>
          <p:cNvSpPr txBox="1"/>
          <p:nvPr/>
        </p:nvSpPr>
        <p:spPr>
          <a:xfrm>
            <a:off x="2123728" y="508518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Ik doe de dingen op een plaats en een manier die anderen niet storen.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123728" y="6093296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Ik doe mezelf of andere geen pijn.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72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leeftijds- en ontwikkelingsadequaat 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spositie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), agressie, geweld of ermee dreigen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</a:t>
                      </a:r>
                      <a:r>
                        <a:rPr lang="nl-NL" sz="1000" dirty="0" err="1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shockerend</a:t>
                      </a: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) –openbare zedenschennis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leeftijds- en ontwikkelingsadequaat is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(shockerend) –openbare zedenschennis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Kenmerken vlaggen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GROENE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GELE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RODE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smtClean="0"/>
                        <a:t>ZWARTE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duidelijke wederzijdse toestemming (alle partijen beleven er plezier aan)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onduidelijke wederzijdse toestemming 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gebrek aan wederzijdse 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vrijwillig  (afwezigheid van dwang)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dwang of druk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gebruik van manipulatie, chantage, machtspositie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 gebruik van manipulatie, chantage, macht(spositie), agressie, geweld of ermee dreigen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evenwaardige partners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lichte ongelijkwaardigheid in maturiteit, leeftijd, intelligentie, …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eenmalig grotere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herhaaldelijke grote ongelijkwaardigheid in maturiteit, leeftijd, intelligentie, …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onderzoek toont aan dat het gedrag </a:t>
                      </a:r>
                      <a:r>
                        <a:rPr lang="nl-NL" sz="1000" dirty="0" err="1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leeftijds</a:t>
                      </a: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- en ontwikkelingsadequaat is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iets jongere of iets oudere kinderen of jongeren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groter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van kinderen of jongeren met groot leeftijdsverschil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stoort niemand, de privacy wordt gerespecteerd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gezien de context is het eenmalige gedrag licht aanstootgevend (onbeleefd)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is erger aanstootgevend (kwetsend of beledigend) en helemaal niet meer aangepast aan de context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het herhaaldelijk gedrag is zwaar aanstootgevend (shockerend) –openbare zedenschennis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zelfrespect is voldoende (er is respect voor de persoonlijke integriteit)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kan zelfbeschadigend zijn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000000"/>
                          </a:solidFill>
                          <a:latin typeface="SignaNormal-Light"/>
                          <a:ea typeface="Times New Roman"/>
                          <a:cs typeface="SignaNormal-Light"/>
                        </a:rPr>
                        <a:t>gedrag heeft zware fysieke, emotionele of psychologische schade als gevolg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2" cstate="print"/>
          <a:srcRect l="34876" t="13235" r="33554" b="14118"/>
          <a:stretch>
            <a:fillRect/>
          </a:stretch>
        </p:blipFill>
        <p:spPr bwMode="auto">
          <a:xfrm>
            <a:off x="3779912" y="404664"/>
            <a:ext cx="489654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395536" y="1268760"/>
          <a:ext cx="30758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41963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CRITERIUM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…… VLAG</a:t>
                      </a:r>
                      <a:endParaRPr lang="nl-NL" sz="1600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wederzijdse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toestemming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vrijwilligheid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gelijkwaardigheid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leeftijds- en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ontwikkelingsadequaat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contextadequaat</a:t>
                      </a:r>
                      <a:endParaRPr lang="nl-N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469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rgbClr val="666666"/>
                          </a:solidFill>
                          <a:latin typeface="SignaNormal-Bold"/>
                          <a:ea typeface="Times New Roman"/>
                          <a:cs typeface="SignaNormal-Bold"/>
                        </a:rPr>
                        <a:t>zelfrespect</a:t>
                      </a: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1698</Words>
  <Application>Microsoft Office PowerPoint</Application>
  <PresentationFormat>Diavoorstelling (4:3)</PresentationFormat>
  <Paragraphs>316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Stroom</vt:lpstr>
      <vt:lpstr>Vlaggensysteem</vt:lpstr>
      <vt:lpstr>Regels seksueel gedrag</vt:lpstr>
      <vt:lpstr>Kenmerken vlaggen</vt:lpstr>
      <vt:lpstr>Kenmerken vlaggen</vt:lpstr>
      <vt:lpstr>Kenmerken vlaggen</vt:lpstr>
      <vt:lpstr>Kenmerken vlaggen</vt:lpstr>
      <vt:lpstr>Kenmerken vlaggen</vt:lpstr>
      <vt:lpstr>Kenmerken vlaggen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Vlaggensysteem</dc:title>
  <dc:creator>thuis</dc:creator>
  <cp:lastModifiedBy>Docent</cp:lastModifiedBy>
  <cp:revision>150</cp:revision>
  <dcterms:created xsi:type="dcterms:W3CDTF">2012-03-14T19:31:13Z</dcterms:created>
  <dcterms:modified xsi:type="dcterms:W3CDTF">2012-08-19T06:45:39Z</dcterms:modified>
</cp:coreProperties>
</file>